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34" r:id="rId1"/>
  </p:sldMasterIdLst>
  <p:notesMasterIdLst>
    <p:notesMasterId r:id="rId15"/>
  </p:notesMasterIdLst>
  <p:handoutMasterIdLst>
    <p:handoutMasterId r:id="rId16"/>
  </p:handoutMasterIdLst>
  <p:sldIdLst>
    <p:sldId id="256" r:id="rId2"/>
    <p:sldId id="268" r:id="rId3"/>
    <p:sldId id="261" r:id="rId4"/>
    <p:sldId id="259" r:id="rId5"/>
    <p:sldId id="258" r:id="rId6"/>
    <p:sldId id="257" r:id="rId7"/>
    <p:sldId id="260" r:id="rId8"/>
    <p:sldId id="267" r:id="rId9"/>
    <p:sldId id="262" r:id="rId10"/>
    <p:sldId id="264" r:id="rId11"/>
    <p:sldId id="263" r:id="rId12"/>
    <p:sldId id="266" r:id="rId13"/>
    <p:sldId id="265" r:id="rId14"/>
  </p:sldIdLst>
  <p:sldSz cx="12192000" cy="6858000"/>
  <p:notesSz cx="6858000" cy="9144000"/>
  <p:defaultTextStyle>
    <a:defPPr rtl="0">
      <a:defRPr lang="en-GB"/>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CC91748-C349-FBC3-04B5-E337AA93DEAE}" v="5" dt="2023-08-17T10:01:01.308"/>
    <p1510:client id="{2F060AE3-1D44-4746-A092-8599C5BA5CB1}" v="161" dt="2023-08-17T09:53:23.530"/>
    <p1510:client id="{413AD00B-45BD-DB04-7166-DC28BAD70BB1}" v="42" dt="2023-08-17T11:10:51.565"/>
    <p1510:client id="{7A829ADC-B963-BE1B-D182-C174D1C1A297}" v="1" dt="2023-08-17T11:03:31.771"/>
    <p1510:client id="{D3B23698-440B-E379-0575-B04D613A58DA}" v="207" dt="2023-08-17T10:56:39.574"/>
    <p1510:client id="{E27EBEB7-BA00-4C16-A302-02C928C92355}" v="24" dt="2023-08-17T10:31:08.011"/>
    <p1510:client id="{F16A9969-2A52-9680-4801-7140D2C3688E}" v="35" dt="2023-08-17T11:02:36.811"/>
    <p1510:client id="{FACBD94B-EC73-FB8C-ED7D-886EB4A78F42}" v="598" dt="2023-08-17T12:53:58.04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174" autoAdjust="0"/>
    <p:restoredTop sz="94660"/>
  </p:normalViewPr>
  <p:slideViewPr>
    <p:cSldViewPr snapToGrid="0">
      <p:cViewPr varScale="1">
        <p:scale>
          <a:sx n="108" d="100"/>
          <a:sy n="108" d="100"/>
        </p:scale>
        <p:origin x="240" y="824"/>
      </p:cViewPr>
      <p:guideLst/>
    </p:cSldViewPr>
  </p:slideViewPr>
  <p:notesTextViewPr>
    <p:cViewPr>
      <p:scale>
        <a:sx n="1" d="1"/>
        <a:sy n="1" d="1"/>
      </p:scale>
      <p:origin x="0" y="0"/>
    </p:cViewPr>
  </p:notesTextViewPr>
  <p:notesViewPr>
    <p:cSldViewPr snapToGrid="0">
      <p:cViewPr varScale="1">
        <p:scale>
          <a:sx n="96" d="100"/>
          <a:sy n="96" d="100"/>
        </p:scale>
        <p:origin x="3558" y="9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21"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handoutMaster" Target="handoutMasters/handout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_rels/data1.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_rels/data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s>
</file>

<file path=ppt/diagrams/_rels/data3.xml.rels><?xml version="1.0" encoding="UTF-8" standalone="yes"?>
<Relationships xmlns="http://schemas.openxmlformats.org/package/2006/relationships"><Relationship Id="rId8" Type="http://schemas.openxmlformats.org/officeDocument/2006/relationships/image" Target="../media/image33.sv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image" Target="../media/image27.svg"/><Relationship Id="rId1" Type="http://schemas.openxmlformats.org/officeDocument/2006/relationships/image" Target="../media/image26.png"/><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29.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_rels/drawing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s>
</file>

<file path=ppt/diagrams/_rels/drawing3.xml.rels><?xml version="1.0" encoding="UTF-8" standalone="yes"?>
<Relationships xmlns="http://schemas.openxmlformats.org/package/2006/relationships"><Relationship Id="rId8" Type="http://schemas.openxmlformats.org/officeDocument/2006/relationships/image" Target="../media/image33.sv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image" Target="../media/image27.svg"/><Relationship Id="rId1" Type="http://schemas.openxmlformats.org/officeDocument/2006/relationships/image" Target="../media/image26.png"/><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29.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83AFFCF-0A8F-4E7D-A76D-705AD191D066}"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F360FEC9-9C79-4901-9D51-139E3FDFCFB3}">
      <dgm:prSet/>
      <dgm:spPr/>
      <dgm:t>
        <a:bodyPr/>
        <a:lstStyle/>
        <a:p>
          <a:pPr>
            <a:lnSpc>
              <a:spcPct val="100000"/>
            </a:lnSpc>
          </a:pPr>
          <a:r>
            <a:rPr lang="en-US" b="1"/>
            <a:t>What is Atherosclerosis ?</a:t>
          </a:r>
          <a:endParaRPr lang="en-US"/>
        </a:p>
      </dgm:t>
    </dgm:pt>
    <dgm:pt modelId="{C87E0F0E-0E78-4C8F-AF41-6ADA1F9BF8FE}" type="parTrans" cxnId="{D9280816-C1CB-496B-BAB4-ED5FC7F43E54}">
      <dgm:prSet/>
      <dgm:spPr/>
      <dgm:t>
        <a:bodyPr/>
        <a:lstStyle/>
        <a:p>
          <a:endParaRPr lang="en-US"/>
        </a:p>
      </dgm:t>
    </dgm:pt>
    <dgm:pt modelId="{B41F4D17-F34E-4036-B241-F5DFB309E62C}" type="sibTrans" cxnId="{D9280816-C1CB-496B-BAB4-ED5FC7F43E54}">
      <dgm:prSet/>
      <dgm:spPr/>
      <dgm:t>
        <a:bodyPr/>
        <a:lstStyle/>
        <a:p>
          <a:pPr>
            <a:lnSpc>
              <a:spcPct val="100000"/>
            </a:lnSpc>
          </a:pPr>
          <a:endParaRPr lang="en-US"/>
        </a:p>
      </dgm:t>
    </dgm:pt>
    <dgm:pt modelId="{46D5EFBF-EB43-4C11-8C69-F93557EAE750}">
      <dgm:prSet/>
      <dgm:spPr/>
      <dgm:t>
        <a:bodyPr/>
        <a:lstStyle/>
        <a:p>
          <a:pPr>
            <a:lnSpc>
              <a:spcPct val="100000"/>
            </a:lnSpc>
          </a:pPr>
          <a:r>
            <a:rPr lang="en-US"/>
            <a:t>"Atherosclerosis is a chronic inflammatory disease characterized by the accumulation of fatty deposits, cholesterol, and other substances in the arterial walls."</a:t>
          </a:r>
        </a:p>
      </dgm:t>
    </dgm:pt>
    <dgm:pt modelId="{1D070007-879C-4F94-96C4-69BEFDD9DE82}" type="parTrans" cxnId="{668BF0DC-F2F5-4FEF-B3BF-4C5E8A121442}">
      <dgm:prSet/>
      <dgm:spPr/>
      <dgm:t>
        <a:bodyPr/>
        <a:lstStyle/>
        <a:p>
          <a:endParaRPr lang="en-US"/>
        </a:p>
      </dgm:t>
    </dgm:pt>
    <dgm:pt modelId="{5A0FFC91-FC60-46CE-A902-89FF8C2C3FA9}" type="sibTrans" cxnId="{668BF0DC-F2F5-4FEF-B3BF-4C5E8A121442}">
      <dgm:prSet/>
      <dgm:spPr/>
      <dgm:t>
        <a:bodyPr/>
        <a:lstStyle/>
        <a:p>
          <a:pPr>
            <a:lnSpc>
              <a:spcPct val="100000"/>
            </a:lnSpc>
          </a:pPr>
          <a:endParaRPr lang="en-US"/>
        </a:p>
      </dgm:t>
    </dgm:pt>
    <dgm:pt modelId="{A15631A7-AA5A-4AF5-A1E3-524E29294D14}">
      <dgm:prSet/>
      <dgm:spPr/>
      <dgm:t>
        <a:bodyPr/>
        <a:lstStyle/>
        <a:p>
          <a:pPr>
            <a:lnSpc>
              <a:spcPct val="100000"/>
            </a:lnSpc>
          </a:pPr>
          <a:r>
            <a:rPr lang="en-US"/>
            <a:t>"It is a leading cause of cardiovascular diseases such as heart attacks, strokes, and peripheral artery disease."</a:t>
          </a:r>
        </a:p>
      </dgm:t>
    </dgm:pt>
    <dgm:pt modelId="{02CCAA2C-CB38-42EE-9615-0CE6BA70A42C}" type="parTrans" cxnId="{7E44596A-3005-4C86-AED8-A54D8240BC7C}">
      <dgm:prSet/>
      <dgm:spPr/>
      <dgm:t>
        <a:bodyPr/>
        <a:lstStyle/>
        <a:p>
          <a:endParaRPr lang="en-US"/>
        </a:p>
      </dgm:t>
    </dgm:pt>
    <dgm:pt modelId="{986CAE7C-CC37-4BAC-886C-22A3B5998880}" type="sibTrans" cxnId="{7E44596A-3005-4C86-AED8-A54D8240BC7C}">
      <dgm:prSet/>
      <dgm:spPr/>
      <dgm:t>
        <a:bodyPr/>
        <a:lstStyle/>
        <a:p>
          <a:pPr>
            <a:lnSpc>
              <a:spcPct val="100000"/>
            </a:lnSpc>
          </a:pPr>
          <a:endParaRPr lang="en-US"/>
        </a:p>
      </dgm:t>
    </dgm:pt>
    <dgm:pt modelId="{BC28B353-F207-4127-A426-314B447B0B99}">
      <dgm:prSet/>
      <dgm:spPr/>
      <dgm:t>
        <a:bodyPr/>
        <a:lstStyle/>
        <a:p>
          <a:pPr>
            <a:lnSpc>
              <a:spcPct val="100000"/>
            </a:lnSpc>
          </a:pPr>
          <a:r>
            <a:rPr lang="en-US"/>
            <a:t>"Early detection and treatment of atherosclerosis are crucial for preventing severe complications and improving patient outcomes."</a:t>
          </a:r>
        </a:p>
      </dgm:t>
    </dgm:pt>
    <dgm:pt modelId="{564FD433-9E32-4AE9-A0B8-AD2566A68BB7}" type="parTrans" cxnId="{14947120-2EDF-4FE3-86EE-9DF572DF0F53}">
      <dgm:prSet/>
      <dgm:spPr/>
      <dgm:t>
        <a:bodyPr/>
        <a:lstStyle/>
        <a:p>
          <a:endParaRPr lang="en-US"/>
        </a:p>
      </dgm:t>
    </dgm:pt>
    <dgm:pt modelId="{2DEF9D1B-F623-41ED-9582-621B3A20F1DA}" type="sibTrans" cxnId="{14947120-2EDF-4FE3-86EE-9DF572DF0F53}">
      <dgm:prSet/>
      <dgm:spPr/>
      <dgm:t>
        <a:bodyPr/>
        <a:lstStyle/>
        <a:p>
          <a:endParaRPr lang="en-US"/>
        </a:p>
      </dgm:t>
    </dgm:pt>
    <dgm:pt modelId="{B31C7388-A2DD-4B78-B4BA-537DC76E24F7}" type="pres">
      <dgm:prSet presAssocID="{E83AFFCF-0A8F-4E7D-A76D-705AD191D066}" presName="root" presStyleCnt="0">
        <dgm:presLayoutVars>
          <dgm:dir/>
          <dgm:resizeHandles val="exact"/>
        </dgm:presLayoutVars>
      </dgm:prSet>
      <dgm:spPr/>
    </dgm:pt>
    <dgm:pt modelId="{02BFFC8B-2905-4CF2-BB92-5086AA7473EB}" type="pres">
      <dgm:prSet presAssocID="{E83AFFCF-0A8F-4E7D-A76D-705AD191D066}" presName="container" presStyleCnt="0">
        <dgm:presLayoutVars>
          <dgm:dir/>
          <dgm:resizeHandles val="exact"/>
        </dgm:presLayoutVars>
      </dgm:prSet>
      <dgm:spPr/>
    </dgm:pt>
    <dgm:pt modelId="{B35DFEF7-E742-4926-8C1D-B63DEE3A984E}" type="pres">
      <dgm:prSet presAssocID="{F360FEC9-9C79-4901-9D51-139E3FDFCFB3}" presName="compNode" presStyleCnt="0"/>
      <dgm:spPr/>
    </dgm:pt>
    <dgm:pt modelId="{9E2B7A74-C2F3-4306-AA12-F8130FDFC118}" type="pres">
      <dgm:prSet presAssocID="{F360FEC9-9C79-4901-9D51-139E3FDFCFB3}" presName="iconBgRect" presStyleLbl="bgShp" presStyleIdx="0" presStyleCnt="4"/>
      <dgm:spPr/>
    </dgm:pt>
    <dgm:pt modelId="{07AD4452-4CB3-4C33-9B37-8371A6467589}" type="pres">
      <dgm:prSet presAssocID="{F360FEC9-9C79-4901-9D51-139E3FDFCFB3}"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Heartbeat"/>
        </a:ext>
      </dgm:extLst>
    </dgm:pt>
    <dgm:pt modelId="{7C36E2CF-4FB7-44DD-9E46-413587782F2E}" type="pres">
      <dgm:prSet presAssocID="{F360FEC9-9C79-4901-9D51-139E3FDFCFB3}" presName="spaceRect" presStyleCnt="0"/>
      <dgm:spPr/>
    </dgm:pt>
    <dgm:pt modelId="{97450EFB-3A3D-4D59-B459-D8CC0B6A0B6B}" type="pres">
      <dgm:prSet presAssocID="{F360FEC9-9C79-4901-9D51-139E3FDFCFB3}" presName="textRect" presStyleLbl="revTx" presStyleIdx="0" presStyleCnt="4">
        <dgm:presLayoutVars>
          <dgm:chMax val="1"/>
          <dgm:chPref val="1"/>
        </dgm:presLayoutVars>
      </dgm:prSet>
      <dgm:spPr/>
    </dgm:pt>
    <dgm:pt modelId="{AA03D48D-AD4B-44E4-8B20-16A56AD4152F}" type="pres">
      <dgm:prSet presAssocID="{B41F4D17-F34E-4036-B241-F5DFB309E62C}" presName="sibTrans" presStyleLbl="sibTrans2D1" presStyleIdx="0" presStyleCnt="0"/>
      <dgm:spPr/>
    </dgm:pt>
    <dgm:pt modelId="{EF66121E-7C93-4F7C-A43B-FA1138703B7E}" type="pres">
      <dgm:prSet presAssocID="{46D5EFBF-EB43-4C11-8C69-F93557EAE750}" presName="compNode" presStyleCnt="0"/>
      <dgm:spPr/>
    </dgm:pt>
    <dgm:pt modelId="{1FD1B173-BB6C-4989-8051-58D5E669AD01}" type="pres">
      <dgm:prSet presAssocID="{46D5EFBF-EB43-4C11-8C69-F93557EAE750}" presName="iconBgRect" presStyleLbl="bgShp" presStyleIdx="1" presStyleCnt="4"/>
      <dgm:spPr/>
    </dgm:pt>
    <dgm:pt modelId="{A047C593-B9AF-4C40-BF03-C7FDF5BA99CC}" type="pres">
      <dgm:prSet presAssocID="{46D5EFBF-EB43-4C11-8C69-F93557EAE750}"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Heart Organ"/>
        </a:ext>
      </dgm:extLst>
    </dgm:pt>
    <dgm:pt modelId="{3BF9DEAF-A169-461C-8D2A-4EE187A245EE}" type="pres">
      <dgm:prSet presAssocID="{46D5EFBF-EB43-4C11-8C69-F93557EAE750}" presName="spaceRect" presStyleCnt="0"/>
      <dgm:spPr/>
    </dgm:pt>
    <dgm:pt modelId="{38AA0098-85CF-4DDB-9ECB-98FA58F451B1}" type="pres">
      <dgm:prSet presAssocID="{46D5EFBF-EB43-4C11-8C69-F93557EAE750}" presName="textRect" presStyleLbl="revTx" presStyleIdx="1" presStyleCnt="4">
        <dgm:presLayoutVars>
          <dgm:chMax val="1"/>
          <dgm:chPref val="1"/>
        </dgm:presLayoutVars>
      </dgm:prSet>
      <dgm:spPr/>
    </dgm:pt>
    <dgm:pt modelId="{A071C24E-911C-4A49-AD7C-EBB4422A0090}" type="pres">
      <dgm:prSet presAssocID="{5A0FFC91-FC60-46CE-A902-89FF8C2C3FA9}" presName="sibTrans" presStyleLbl="sibTrans2D1" presStyleIdx="0" presStyleCnt="0"/>
      <dgm:spPr/>
    </dgm:pt>
    <dgm:pt modelId="{C50F46E9-6204-4299-854A-1AFC35BA6618}" type="pres">
      <dgm:prSet presAssocID="{A15631A7-AA5A-4AF5-A1E3-524E29294D14}" presName="compNode" presStyleCnt="0"/>
      <dgm:spPr/>
    </dgm:pt>
    <dgm:pt modelId="{8EF3E65E-F697-4885-ABC1-CD882F97C4FE}" type="pres">
      <dgm:prSet presAssocID="{A15631A7-AA5A-4AF5-A1E3-524E29294D14}" presName="iconBgRect" presStyleLbl="bgShp" presStyleIdx="2" presStyleCnt="4"/>
      <dgm:spPr/>
    </dgm:pt>
    <dgm:pt modelId="{951E67B8-BE3B-43CB-8498-81BA736FB231}" type="pres">
      <dgm:prSet presAssocID="{A15631A7-AA5A-4AF5-A1E3-524E29294D14}"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Brain"/>
        </a:ext>
      </dgm:extLst>
    </dgm:pt>
    <dgm:pt modelId="{3CA56F0D-739E-46D3-9DDE-AD76F73EB09E}" type="pres">
      <dgm:prSet presAssocID="{A15631A7-AA5A-4AF5-A1E3-524E29294D14}" presName="spaceRect" presStyleCnt="0"/>
      <dgm:spPr/>
    </dgm:pt>
    <dgm:pt modelId="{79C76855-9904-4877-A3B2-DC549D784125}" type="pres">
      <dgm:prSet presAssocID="{A15631A7-AA5A-4AF5-A1E3-524E29294D14}" presName="textRect" presStyleLbl="revTx" presStyleIdx="2" presStyleCnt="4">
        <dgm:presLayoutVars>
          <dgm:chMax val="1"/>
          <dgm:chPref val="1"/>
        </dgm:presLayoutVars>
      </dgm:prSet>
      <dgm:spPr/>
    </dgm:pt>
    <dgm:pt modelId="{3B2A1F30-4C8E-42D2-AFBF-5AC92640ED14}" type="pres">
      <dgm:prSet presAssocID="{986CAE7C-CC37-4BAC-886C-22A3B5998880}" presName="sibTrans" presStyleLbl="sibTrans2D1" presStyleIdx="0" presStyleCnt="0"/>
      <dgm:spPr/>
    </dgm:pt>
    <dgm:pt modelId="{C1757D23-F1CA-455B-B5D0-A8C4CEE0B0EC}" type="pres">
      <dgm:prSet presAssocID="{BC28B353-F207-4127-A426-314B447B0B99}" presName="compNode" presStyleCnt="0"/>
      <dgm:spPr/>
    </dgm:pt>
    <dgm:pt modelId="{B1CABACA-7C08-4FE7-BCE4-B40AC28AD577}" type="pres">
      <dgm:prSet presAssocID="{BC28B353-F207-4127-A426-314B447B0B99}" presName="iconBgRect" presStyleLbl="bgShp" presStyleIdx="3" presStyleCnt="4"/>
      <dgm:spPr/>
    </dgm:pt>
    <dgm:pt modelId="{80071CC7-6609-4C0F-AEF4-02F37D99FB25}" type="pres">
      <dgm:prSet presAssocID="{BC28B353-F207-4127-A426-314B447B0B99}"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Doctor"/>
        </a:ext>
      </dgm:extLst>
    </dgm:pt>
    <dgm:pt modelId="{783876B9-1C7D-4451-B455-F2D63B5AE6A4}" type="pres">
      <dgm:prSet presAssocID="{BC28B353-F207-4127-A426-314B447B0B99}" presName="spaceRect" presStyleCnt="0"/>
      <dgm:spPr/>
    </dgm:pt>
    <dgm:pt modelId="{2E500A93-7D1E-475F-8E63-F9EC2D95D641}" type="pres">
      <dgm:prSet presAssocID="{BC28B353-F207-4127-A426-314B447B0B99}" presName="textRect" presStyleLbl="revTx" presStyleIdx="3" presStyleCnt="4">
        <dgm:presLayoutVars>
          <dgm:chMax val="1"/>
          <dgm:chPref val="1"/>
        </dgm:presLayoutVars>
      </dgm:prSet>
      <dgm:spPr/>
    </dgm:pt>
  </dgm:ptLst>
  <dgm:cxnLst>
    <dgm:cxn modelId="{D9280816-C1CB-496B-BAB4-ED5FC7F43E54}" srcId="{E83AFFCF-0A8F-4E7D-A76D-705AD191D066}" destId="{F360FEC9-9C79-4901-9D51-139E3FDFCFB3}" srcOrd="0" destOrd="0" parTransId="{C87E0F0E-0E78-4C8F-AF41-6ADA1F9BF8FE}" sibTransId="{B41F4D17-F34E-4036-B241-F5DFB309E62C}"/>
    <dgm:cxn modelId="{14947120-2EDF-4FE3-86EE-9DF572DF0F53}" srcId="{E83AFFCF-0A8F-4E7D-A76D-705AD191D066}" destId="{BC28B353-F207-4127-A426-314B447B0B99}" srcOrd="3" destOrd="0" parTransId="{564FD433-9E32-4AE9-A0B8-AD2566A68BB7}" sibTransId="{2DEF9D1B-F623-41ED-9582-621B3A20F1DA}"/>
    <dgm:cxn modelId="{87FCFA42-D50E-41AC-8B16-E5E59996067A}" type="presOf" srcId="{986CAE7C-CC37-4BAC-886C-22A3B5998880}" destId="{3B2A1F30-4C8E-42D2-AFBF-5AC92640ED14}" srcOrd="0" destOrd="0" presId="urn:microsoft.com/office/officeart/2018/2/layout/IconCircleList"/>
    <dgm:cxn modelId="{1C845E48-DA90-4A1D-8CF0-4528CB3E78F1}" type="presOf" srcId="{5A0FFC91-FC60-46CE-A902-89FF8C2C3FA9}" destId="{A071C24E-911C-4A49-AD7C-EBB4422A0090}" srcOrd="0" destOrd="0" presId="urn:microsoft.com/office/officeart/2018/2/layout/IconCircleList"/>
    <dgm:cxn modelId="{93C81063-9108-490E-B12B-CDB65880BE1A}" type="presOf" srcId="{F360FEC9-9C79-4901-9D51-139E3FDFCFB3}" destId="{97450EFB-3A3D-4D59-B459-D8CC0B6A0B6B}" srcOrd="0" destOrd="0" presId="urn:microsoft.com/office/officeart/2018/2/layout/IconCircleList"/>
    <dgm:cxn modelId="{2614C866-4A9A-4AFC-B1A6-5CFD8F16D56B}" type="presOf" srcId="{A15631A7-AA5A-4AF5-A1E3-524E29294D14}" destId="{79C76855-9904-4877-A3B2-DC549D784125}" srcOrd="0" destOrd="0" presId="urn:microsoft.com/office/officeart/2018/2/layout/IconCircleList"/>
    <dgm:cxn modelId="{7E44596A-3005-4C86-AED8-A54D8240BC7C}" srcId="{E83AFFCF-0A8F-4E7D-A76D-705AD191D066}" destId="{A15631A7-AA5A-4AF5-A1E3-524E29294D14}" srcOrd="2" destOrd="0" parTransId="{02CCAA2C-CB38-42EE-9615-0CE6BA70A42C}" sibTransId="{986CAE7C-CC37-4BAC-886C-22A3B5998880}"/>
    <dgm:cxn modelId="{E9C76C94-92D5-4997-9D58-40CFE7F81042}" type="presOf" srcId="{46D5EFBF-EB43-4C11-8C69-F93557EAE750}" destId="{38AA0098-85CF-4DDB-9ECB-98FA58F451B1}" srcOrd="0" destOrd="0" presId="urn:microsoft.com/office/officeart/2018/2/layout/IconCircleList"/>
    <dgm:cxn modelId="{B2EAEAB6-2AC0-4E05-92C1-DB2F69E2528F}" type="presOf" srcId="{E83AFFCF-0A8F-4E7D-A76D-705AD191D066}" destId="{B31C7388-A2DD-4B78-B4BA-537DC76E24F7}" srcOrd="0" destOrd="0" presId="urn:microsoft.com/office/officeart/2018/2/layout/IconCircleList"/>
    <dgm:cxn modelId="{FF19DAC0-F377-4715-9351-9BCAD8DE8DE5}" type="presOf" srcId="{BC28B353-F207-4127-A426-314B447B0B99}" destId="{2E500A93-7D1E-475F-8E63-F9EC2D95D641}" srcOrd="0" destOrd="0" presId="urn:microsoft.com/office/officeart/2018/2/layout/IconCircleList"/>
    <dgm:cxn modelId="{A296FDC2-0BC1-4115-8B4A-08897DE4E098}" type="presOf" srcId="{B41F4D17-F34E-4036-B241-F5DFB309E62C}" destId="{AA03D48D-AD4B-44E4-8B20-16A56AD4152F}" srcOrd="0" destOrd="0" presId="urn:microsoft.com/office/officeart/2018/2/layout/IconCircleList"/>
    <dgm:cxn modelId="{668BF0DC-F2F5-4FEF-B3BF-4C5E8A121442}" srcId="{E83AFFCF-0A8F-4E7D-A76D-705AD191D066}" destId="{46D5EFBF-EB43-4C11-8C69-F93557EAE750}" srcOrd="1" destOrd="0" parTransId="{1D070007-879C-4F94-96C4-69BEFDD9DE82}" sibTransId="{5A0FFC91-FC60-46CE-A902-89FF8C2C3FA9}"/>
    <dgm:cxn modelId="{962008C1-BC34-493E-B858-29A2259F9F67}" type="presParOf" srcId="{B31C7388-A2DD-4B78-B4BA-537DC76E24F7}" destId="{02BFFC8B-2905-4CF2-BB92-5086AA7473EB}" srcOrd="0" destOrd="0" presId="urn:microsoft.com/office/officeart/2018/2/layout/IconCircleList"/>
    <dgm:cxn modelId="{4F2ECEE6-51F9-4014-9758-CBD0A0187035}" type="presParOf" srcId="{02BFFC8B-2905-4CF2-BB92-5086AA7473EB}" destId="{B35DFEF7-E742-4926-8C1D-B63DEE3A984E}" srcOrd="0" destOrd="0" presId="urn:microsoft.com/office/officeart/2018/2/layout/IconCircleList"/>
    <dgm:cxn modelId="{66BCA236-38EB-4015-8AD2-DD52C79D14F1}" type="presParOf" srcId="{B35DFEF7-E742-4926-8C1D-B63DEE3A984E}" destId="{9E2B7A74-C2F3-4306-AA12-F8130FDFC118}" srcOrd="0" destOrd="0" presId="urn:microsoft.com/office/officeart/2018/2/layout/IconCircleList"/>
    <dgm:cxn modelId="{0301F41A-F669-4B6D-8963-EAAAE4B7B930}" type="presParOf" srcId="{B35DFEF7-E742-4926-8C1D-B63DEE3A984E}" destId="{07AD4452-4CB3-4C33-9B37-8371A6467589}" srcOrd="1" destOrd="0" presId="urn:microsoft.com/office/officeart/2018/2/layout/IconCircleList"/>
    <dgm:cxn modelId="{A3ECFCA0-9630-4FF7-A851-3A37BB18C819}" type="presParOf" srcId="{B35DFEF7-E742-4926-8C1D-B63DEE3A984E}" destId="{7C36E2CF-4FB7-44DD-9E46-413587782F2E}" srcOrd="2" destOrd="0" presId="urn:microsoft.com/office/officeart/2018/2/layout/IconCircleList"/>
    <dgm:cxn modelId="{6DB2BF55-4BAE-4526-A4CD-E53011123C2E}" type="presParOf" srcId="{B35DFEF7-E742-4926-8C1D-B63DEE3A984E}" destId="{97450EFB-3A3D-4D59-B459-D8CC0B6A0B6B}" srcOrd="3" destOrd="0" presId="urn:microsoft.com/office/officeart/2018/2/layout/IconCircleList"/>
    <dgm:cxn modelId="{2F9E49B1-244F-444E-A9F0-C76FF2E35502}" type="presParOf" srcId="{02BFFC8B-2905-4CF2-BB92-5086AA7473EB}" destId="{AA03D48D-AD4B-44E4-8B20-16A56AD4152F}" srcOrd="1" destOrd="0" presId="urn:microsoft.com/office/officeart/2018/2/layout/IconCircleList"/>
    <dgm:cxn modelId="{4D511022-A7EC-410F-9187-E38DC4353161}" type="presParOf" srcId="{02BFFC8B-2905-4CF2-BB92-5086AA7473EB}" destId="{EF66121E-7C93-4F7C-A43B-FA1138703B7E}" srcOrd="2" destOrd="0" presId="urn:microsoft.com/office/officeart/2018/2/layout/IconCircleList"/>
    <dgm:cxn modelId="{1CD41D1C-F990-48AB-AEF1-984BC27B966D}" type="presParOf" srcId="{EF66121E-7C93-4F7C-A43B-FA1138703B7E}" destId="{1FD1B173-BB6C-4989-8051-58D5E669AD01}" srcOrd="0" destOrd="0" presId="urn:microsoft.com/office/officeart/2018/2/layout/IconCircleList"/>
    <dgm:cxn modelId="{5F0E3DFF-C749-4F7F-9EEE-EBDF9B07A938}" type="presParOf" srcId="{EF66121E-7C93-4F7C-A43B-FA1138703B7E}" destId="{A047C593-B9AF-4C40-BF03-C7FDF5BA99CC}" srcOrd="1" destOrd="0" presId="urn:microsoft.com/office/officeart/2018/2/layout/IconCircleList"/>
    <dgm:cxn modelId="{842089A8-5E09-4364-9A93-2C715ACE34F1}" type="presParOf" srcId="{EF66121E-7C93-4F7C-A43B-FA1138703B7E}" destId="{3BF9DEAF-A169-461C-8D2A-4EE187A245EE}" srcOrd="2" destOrd="0" presId="urn:microsoft.com/office/officeart/2018/2/layout/IconCircleList"/>
    <dgm:cxn modelId="{5235402B-7989-499A-8983-56A7A81FD6BE}" type="presParOf" srcId="{EF66121E-7C93-4F7C-A43B-FA1138703B7E}" destId="{38AA0098-85CF-4DDB-9ECB-98FA58F451B1}" srcOrd="3" destOrd="0" presId="urn:microsoft.com/office/officeart/2018/2/layout/IconCircleList"/>
    <dgm:cxn modelId="{89DA9D9A-DC86-468E-B8BE-011C2A70B89A}" type="presParOf" srcId="{02BFFC8B-2905-4CF2-BB92-5086AA7473EB}" destId="{A071C24E-911C-4A49-AD7C-EBB4422A0090}" srcOrd="3" destOrd="0" presId="urn:microsoft.com/office/officeart/2018/2/layout/IconCircleList"/>
    <dgm:cxn modelId="{1FFE1EE6-26A9-4F21-98E9-C07CF507AC9A}" type="presParOf" srcId="{02BFFC8B-2905-4CF2-BB92-5086AA7473EB}" destId="{C50F46E9-6204-4299-854A-1AFC35BA6618}" srcOrd="4" destOrd="0" presId="urn:microsoft.com/office/officeart/2018/2/layout/IconCircleList"/>
    <dgm:cxn modelId="{88CA1DFF-4831-413E-8D48-7B16996EBF6E}" type="presParOf" srcId="{C50F46E9-6204-4299-854A-1AFC35BA6618}" destId="{8EF3E65E-F697-4885-ABC1-CD882F97C4FE}" srcOrd="0" destOrd="0" presId="urn:microsoft.com/office/officeart/2018/2/layout/IconCircleList"/>
    <dgm:cxn modelId="{0604A4F6-3B0D-4D86-A811-04953D7BE774}" type="presParOf" srcId="{C50F46E9-6204-4299-854A-1AFC35BA6618}" destId="{951E67B8-BE3B-43CB-8498-81BA736FB231}" srcOrd="1" destOrd="0" presId="urn:microsoft.com/office/officeart/2018/2/layout/IconCircleList"/>
    <dgm:cxn modelId="{EBE8C9E9-99BF-4AC7-89C7-BB7B579C26CB}" type="presParOf" srcId="{C50F46E9-6204-4299-854A-1AFC35BA6618}" destId="{3CA56F0D-739E-46D3-9DDE-AD76F73EB09E}" srcOrd="2" destOrd="0" presId="urn:microsoft.com/office/officeart/2018/2/layout/IconCircleList"/>
    <dgm:cxn modelId="{6641B63D-6AE7-498C-9ABD-014142B91361}" type="presParOf" srcId="{C50F46E9-6204-4299-854A-1AFC35BA6618}" destId="{79C76855-9904-4877-A3B2-DC549D784125}" srcOrd="3" destOrd="0" presId="urn:microsoft.com/office/officeart/2018/2/layout/IconCircleList"/>
    <dgm:cxn modelId="{21B6474D-A033-460C-931D-05CA05A5FDB4}" type="presParOf" srcId="{02BFFC8B-2905-4CF2-BB92-5086AA7473EB}" destId="{3B2A1F30-4C8E-42D2-AFBF-5AC92640ED14}" srcOrd="5" destOrd="0" presId="urn:microsoft.com/office/officeart/2018/2/layout/IconCircleList"/>
    <dgm:cxn modelId="{3B5927EF-06ED-4F1D-8701-178E317DE193}" type="presParOf" srcId="{02BFFC8B-2905-4CF2-BB92-5086AA7473EB}" destId="{C1757D23-F1CA-455B-B5D0-A8C4CEE0B0EC}" srcOrd="6" destOrd="0" presId="urn:microsoft.com/office/officeart/2018/2/layout/IconCircleList"/>
    <dgm:cxn modelId="{40465D2D-B8FF-476A-BDDC-BE54DCB0E936}" type="presParOf" srcId="{C1757D23-F1CA-455B-B5D0-A8C4CEE0B0EC}" destId="{B1CABACA-7C08-4FE7-BCE4-B40AC28AD577}" srcOrd="0" destOrd="0" presId="urn:microsoft.com/office/officeart/2018/2/layout/IconCircleList"/>
    <dgm:cxn modelId="{89E52769-9A50-4D41-ABF3-B0D06BF1B7E6}" type="presParOf" srcId="{C1757D23-F1CA-455B-B5D0-A8C4CEE0B0EC}" destId="{80071CC7-6609-4C0F-AEF4-02F37D99FB25}" srcOrd="1" destOrd="0" presId="urn:microsoft.com/office/officeart/2018/2/layout/IconCircleList"/>
    <dgm:cxn modelId="{E9716F04-3C44-4825-8851-5DF1F491D0EE}" type="presParOf" srcId="{C1757D23-F1CA-455B-B5D0-A8C4CEE0B0EC}" destId="{783876B9-1C7D-4451-B455-F2D63B5AE6A4}" srcOrd="2" destOrd="0" presId="urn:microsoft.com/office/officeart/2018/2/layout/IconCircleList"/>
    <dgm:cxn modelId="{CF0580C6-FD7D-42DE-BD6E-48DBD40B1F99}" type="presParOf" srcId="{C1757D23-F1CA-455B-B5D0-A8C4CEE0B0EC}" destId="{2E500A93-7D1E-475F-8E63-F9EC2D95D641}" srcOrd="3" destOrd="0" presId="urn:microsoft.com/office/officeart/2018/2/layout/IconCircle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B101D38-17B7-407A-BB13-76BF020EA50E}"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0E993C28-80FF-4B46-AF16-29F1064C84C7}">
      <dgm:prSet/>
      <dgm:spPr/>
      <dgm:t>
        <a:bodyPr/>
        <a:lstStyle/>
        <a:p>
          <a:pPr>
            <a:lnSpc>
              <a:spcPct val="100000"/>
            </a:lnSpc>
          </a:pPr>
          <a:r>
            <a:rPr lang="en-US"/>
            <a:t>"The primary objective of this project is to develop a machine learning model for the automated detection of atherosclerosis in ultrasound images of the carotid artery."</a:t>
          </a:r>
        </a:p>
      </dgm:t>
    </dgm:pt>
    <dgm:pt modelId="{388B23C8-619C-4C0E-8743-03DB2DB180EA}" type="parTrans" cxnId="{96F6AA06-E979-4DC0-BF75-F1B9D67DCD04}">
      <dgm:prSet/>
      <dgm:spPr/>
      <dgm:t>
        <a:bodyPr/>
        <a:lstStyle/>
        <a:p>
          <a:endParaRPr lang="en-US"/>
        </a:p>
      </dgm:t>
    </dgm:pt>
    <dgm:pt modelId="{03C85CCB-9950-42E6-ABB5-CF2FD1101FE7}" type="sibTrans" cxnId="{96F6AA06-E979-4DC0-BF75-F1B9D67DCD04}">
      <dgm:prSet/>
      <dgm:spPr/>
      <dgm:t>
        <a:bodyPr/>
        <a:lstStyle/>
        <a:p>
          <a:endParaRPr lang="en-US"/>
        </a:p>
      </dgm:t>
    </dgm:pt>
    <dgm:pt modelId="{5617652D-2134-425C-AC3F-4827F28547DF}">
      <dgm:prSet/>
      <dgm:spPr/>
      <dgm:t>
        <a:bodyPr/>
        <a:lstStyle/>
        <a:p>
          <a:pPr>
            <a:lnSpc>
              <a:spcPct val="100000"/>
            </a:lnSpc>
          </a:pPr>
          <a:r>
            <a:rPr lang="en-US"/>
            <a:t>"Specifically, we aim to train a deep learning model based on the U-Net architecture to segment and identify atherosclerotic plaques in the images."</a:t>
          </a:r>
        </a:p>
      </dgm:t>
    </dgm:pt>
    <dgm:pt modelId="{852451D8-220D-406F-A608-7554C67C9E36}" type="parTrans" cxnId="{C501CEF4-C8A4-4D04-97D4-637EAC7A7CD5}">
      <dgm:prSet/>
      <dgm:spPr/>
      <dgm:t>
        <a:bodyPr/>
        <a:lstStyle/>
        <a:p>
          <a:endParaRPr lang="en-US"/>
        </a:p>
      </dgm:t>
    </dgm:pt>
    <dgm:pt modelId="{C3B7B04B-471E-4D2C-AF3B-B297C48DDF4C}" type="sibTrans" cxnId="{C501CEF4-C8A4-4D04-97D4-637EAC7A7CD5}">
      <dgm:prSet/>
      <dgm:spPr/>
      <dgm:t>
        <a:bodyPr/>
        <a:lstStyle/>
        <a:p>
          <a:endParaRPr lang="en-US"/>
        </a:p>
      </dgm:t>
    </dgm:pt>
    <dgm:pt modelId="{6F7E7B4A-97B6-46ED-9E82-2C72D496995D}">
      <dgm:prSet/>
      <dgm:spPr/>
      <dgm:t>
        <a:bodyPr/>
        <a:lstStyle/>
        <a:p>
          <a:pPr>
            <a:lnSpc>
              <a:spcPct val="100000"/>
            </a:lnSpc>
          </a:pPr>
          <a:r>
            <a:rPr lang="en-US"/>
            <a:t>"We also aim to evaluate the model's performance using metrics such as the Intersection over Union (IoU) score, precision, recall, and F1-score."</a:t>
          </a:r>
        </a:p>
      </dgm:t>
    </dgm:pt>
    <dgm:pt modelId="{01E2A5D5-633F-4CCD-8F08-225CFA7ACA22}" type="parTrans" cxnId="{A7B6D022-3283-4BF2-B2E9-4812F9F58D2C}">
      <dgm:prSet/>
      <dgm:spPr/>
      <dgm:t>
        <a:bodyPr/>
        <a:lstStyle/>
        <a:p>
          <a:endParaRPr lang="en-US"/>
        </a:p>
      </dgm:t>
    </dgm:pt>
    <dgm:pt modelId="{EC116CAF-C98E-418B-BAD0-DC85CA077C47}" type="sibTrans" cxnId="{A7B6D022-3283-4BF2-B2E9-4812F9F58D2C}">
      <dgm:prSet/>
      <dgm:spPr/>
      <dgm:t>
        <a:bodyPr/>
        <a:lstStyle/>
        <a:p>
          <a:endParaRPr lang="en-US"/>
        </a:p>
      </dgm:t>
    </dgm:pt>
    <dgm:pt modelId="{E6E38FCB-C8C5-45B1-94B3-E7453778248F}" type="pres">
      <dgm:prSet presAssocID="{BB101D38-17B7-407A-BB13-76BF020EA50E}" presName="root" presStyleCnt="0">
        <dgm:presLayoutVars>
          <dgm:dir/>
          <dgm:resizeHandles val="exact"/>
        </dgm:presLayoutVars>
      </dgm:prSet>
      <dgm:spPr/>
    </dgm:pt>
    <dgm:pt modelId="{917DF3E8-C8E0-47A6-BD0E-756B12C21EC5}" type="pres">
      <dgm:prSet presAssocID="{0E993C28-80FF-4B46-AF16-29F1064C84C7}" presName="compNode" presStyleCnt="0"/>
      <dgm:spPr/>
    </dgm:pt>
    <dgm:pt modelId="{58A88538-2883-4904-B25C-5ABFA01EA064}" type="pres">
      <dgm:prSet presAssocID="{0E993C28-80FF-4B46-AF16-29F1064C84C7}" presName="bgRect" presStyleLbl="bgShp" presStyleIdx="0" presStyleCnt="3"/>
      <dgm:spPr/>
    </dgm:pt>
    <dgm:pt modelId="{76124D0C-3DD3-471A-97A0-E2244E44609D}" type="pres">
      <dgm:prSet presAssocID="{0E993C28-80FF-4B46-AF16-29F1064C84C7}"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Doctor"/>
        </a:ext>
      </dgm:extLst>
    </dgm:pt>
    <dgm:pt modelId="{034BE759-701C-467D-85F1-7C5B14D49019}" type="pres">
      <dgm:prSet presAssocID="{0E993C28-80FF-4B46-AF16-29F1064C84C7}" presName="spaceRect" presStyleCnt="0"/>
      <dgm:spPr/>
    </dgm:pt>
    <dgm:pt modelId="{C6D9629D-94DB-4F0F-B8D5-1BA6A37E8729}" type="pres">
      <dgm:prSet presAssocID="{0E993C28-80FF-4B46-AF16-29F1064C84C7}" presName="parTx" presStyleLbl="revTx" presStyleIdx="0" presStyleCnt="3">
        <dgm:presLayoutVars>
          <dgm:chMax val="0"/>
          <dgm:chPref val="0"/>
        </dgm:presLayoutVars>
      </dgm:prSet>
      <dgm:spPr/>
    </dgm:pt>
    <dgm:pt modelId="{668E2A34-45AA-4908-8A5C-70AB01A9F792}" type="pres">
      <dgm:prSet presAssocID="{03C85CCB-9950-42E6-ABB5-CF2FD1101FE7}" presName="sibTrans" presStyleCnt="0"/>
      <dgm:spPr/>
    </dgm:pt>
    <dgm:pt modelId="{94FC1AEC-895B-4ABF-8104-E83F0723BDBC}" type="pres">
      <dgm:prSet presAssocID="{5617652D-2134-425C-AC3F-4827F28547DF}" presName="compNode" presStyleCnt="0"/>
      <dgm:spPr/>
    </dgm:pt>
    <dgm:pt modelId="{9A446060-C31C-4A57-A437-62CE213CDE6E}" type="pres">
      <dgm:prSet presAssocID="{5617652D-2134-425C-AC3F-4827F28547DF}" presName="bgRect" presStyleLbl="bgShp" presStyleIdx="1" presStyleCnt="3"/>
      <dgm:spPr/>
    </dgm:pt>
    <dgm:pt modelId="{175F0A21-2CE8-4588-8A96-D11E43C82B0C}" type="pres">
      <dgm:prSet presAssocID="{5617652D-2134-425C-AC3F-4827F28547DF}"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Database"/>
        </a:ext>
      </dgm:extLst>
    </dgm:pt>
    <dgm:pt modelId="{F0E873B4-AD55-4DB2-88EC-198A8DF22872}" type="pres">
      <dgm:prSet presAssocID="{5617652D-2134-425C-AC3F-4827F28547DF}" presName="spaceRect" presStyleCnt="0"/>
      <dgm:spPr/>
    </dgm:pt>
    <dgm:pt modelId="{B7DF3689-5E9B-4BD4-A58C-269014908439}" type="pres">
      <dgm:prSet presAssocID="{5617652D-2134-425C-AC3F-4827F28547DF}" presName="parTx" presStyleLbl="revTx" presStyleIdx="1" presStyleCnt="3">
        <dgm:presLayoutVars>
          <dgm:chMax val="0"/>
          <dgm:chPref val="0"/>
        </dgm:presLayoutVars>
      </dgm:prSet>
      <dgm:spPr/>
    </dgm:pt>
    <dgm:pt modelId="{23983492-6D02-423A-92BD-EE1CA26B5F1A}" type="pres">
      <dgm:prSet presAssocID="{C3B7B04B-471E-4D2C-AF3B-B297C48DDF4C}" presName="sibTrans" presStyleCnt="0"/>
      <dgm:spPr/>
    </dgm:pt>
    <dgm:pt modelId="{E04693BA-328C-45D2-9ECC-18B9C27E1C95}" type="pres">
      <dgm:prSet presAssocID="{6F7E7B4A-97B6-46ED-9E82-2C72D496995D}" presName="compNode" presStyleCnt="0"/>
      <dgm:spPr/>
    </dgm:pt>
    <dgm:pt modelId="{4928AE2A-9DA8-4BB1-897A-6B74FE826650}" type="pres">
      <dgm:prSet presAssocID="{6F7E7B4A-97B6-46ED-9E82-2C72D496995D}" presName="bgRect" presStyleLbl="bgShp" presStyleIdx="2" presStyleCnt="3"/>
      <dgm:spPr/>
    </dgm:pt>
    <dgm:pt modelId="{D9E04578-771D-4400-B94A-E48A00FE87BF}" type="pres">
      <dgm:prSet presAssocID="{6F7E7B4A-97B6-46ED-9E82-2C72D496995D}"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Scooter"/>
        </a:ext>
      </dgm:extLst>
    </dgm:pt>
    <dgm:pt modelId="{43D62B17-1412-4FF4-971A-59D63AA6D608}" type="pres">
      <dgm:prSet presAssocID="{6F7E7B4A-97B6-46ED-9E82-2C72D496995D}" presName="spaceRect" presStyleCnt="0"/>
      <dgm:spPr/>
    </dgm:pt>
    <dgm:pt modelId="{F732BFD1-DB77-48E8-9DBB-B28FC1003EFF}" type="pres">
      <dgm:prSet presAssocID="{6F7E7B4A-97B6-46ED-9E82-2C72D496995D}" presName="parTx" presStyleLbl="revTx" presStyleIdx="2" presStyleCnt="3">
        <dgm:presLayoutVars>
          <dgm:chMax val="0"/>
          <dgm:chPref val="0"/>
        </dgm:presLayoutVars>
      </dgm:prSet>
      <dgm:spPr/>
    </dgm:pt>
  </dgm:ptLst>
  <dgm:cxnLst>
    <dgm:cxn modelId="{96F6AA06-E979-4DC0-BF75-F1B9D67DCD04}" srcId="{BB101D38-17B7-407A-BB13-76BF020EA50E}" destId="{0E993C28-80FF-4B46-AF16-29F1064C84C7}" srcOrd="0" destOrd="0" parTransId="{388B23C8-619C-4C0E-8743-03DB2DB180EA}" sibTransId="{03C85CCB-9950-42E6-ABB5-CF2FD1101FE7}"/>
    <dgm:cxn modelId="{A7B6D022-3283-4BF2-B2E9-4812F9F58D2C}" srcId="{BB101D38-17B7-407A-BB13-76BF020EA50E}" destId="{6F7E7B4A-97B6-46ED-9E82-2C72D496995D}" srcOrd="2" destOrd="0" parTransId="{01E2A5D5-633F-4CCD-8F08-225CFA7ACA22}" sibTransId="{EC116CAF-C98E-418B-BAD0-DC85CA077C47}"/>
    <dgm:cxn modelId="{12167B67-FB71-4C67-A3DB-DE8539C0FAC4}" type="presOf" srcId="{0E993C28-80FF-4B46-AF16-29F1064C84C7}" destId="{C6D9629D-94DB-4F0F-B8D5-1BA6A37E8729}" srcOrd="0" destOrd="0" presId="urn:microsoft.com/office/officeart/2018/2/layout/IconVerticalSolidList"/>
    <dgm:cxn modelId="{AEF8B39D-10FA-4325-BBC5-7E562457CD33}" type="presOf" srcId="{5617652D-2134-425C-AC3F-4827F28547DF}" destId="{B7DF3689-5E9B-4BD4-A58C-269014908439}" srcOrd="0" destOrd="0" presId="urn:microsoft.com/office/officeart/2018/2/layout/IconVerticalSolidList"/>
    <dgm:cxn modelId="{CEE92DA1-36A4-4A0C-A5AF-34D53051F6DB}" type="presOf" srcId="{6F7E7B4A-97B6-46ED-9E82-2C72D496995D}" destId="{F732BFD1-DB77-48E8-9DBB-B28FC1003EFF}" srcOrd="0" destOrd="0" presId="urn:microsoft.com/office/officeart/2018/2/layout/IconVerticalSolidList"/>
    <dgm:cxn modelId="{308557E2-56C1-4DF7-989B-618EDCABDC37}" type="presOf" srcId="{BB101D38-17B7-407A-BB13-76BF020EA50E}" destId="{E6E38FCB-C8C5-45B1-94B3-E7453778248F}" srcOrd="0" destOrd="0" presId="urn:microsoft.com/office/officeart/2018/2/layout/IconVerticalSolidList"/>
    <dgm:cxn modelId="{C501CEF4-C8A4-4D04-97D4-637EAC7A7CD5}" srcId="{BB101D38-17B7-407A-BB13-76BF020EA50E}" destId="{5617652D-2134-425C-AC3F-4827F28547DF}" srcOrd="1" destOrd="0" parTransId="{852451D8-220D-406F-A608-7554C67C9E36}" sibTransId="{C3B7B04B-471E-4D2C-AF3B-B297C48DDF4C}"/>
    <dgm:cxn modelId="{ADE9B711-B512-49CD-8300-C5F562D4844A}" type="presParOf" srcId="{E6E38FCB-C8C5-45B1-94B3-E7453778248F}" destId="{917DF3E8-C8E0-47A6-BD0E-756B12C21EC5}" srcOrd="0" destOrd="0" presId="urn:microsoft.com/office/officeart/2018/2/layout/IconVerticalSolidList"/>
    <dgm:cxn modelId="{2A1261B0-BA2D-424D-811D-A8D9974122C4}" type="presParOf" srcId="{917DF3E8-C8E0-47A6-BD0E-756B12C21EC5}" destId="{58A88538-2883-4904-B25C-5ABFA01EA064}" srcOrd="0" destOrd="0" presId="urn:microsoft.com/office/officeart/2018/2/layout/IconVerticalSolidList"/>
    <dgm:cxn modelId="{F4F7B831-1A24-4402-A513-C4A4494B530A}" type="presParOf" srcId="{917DF3E8-C8E0-47A6-BD0E-756B12C21EC5}" destId="{76124D0C-3DD3-471A-97A0-E2244E44609D}" srcOrd="1" destOrd="0" presId="urn:microsoft.com/office/officeart/2018/2/layout/IconVerticalSolidList"/>
    <dgm:cxn modelId="{B1B69952-AFF3-4B3D-ACB5-82A2E8CE864C}" type="presParOf" srcId="{917DF3E8-C8E0-47A6-BD0E-756B12C21EC5}" destId="{034BE759-701C-467D-85F1-7C5B14D49019}" srcOrd="2" destOrd="0" presId="urn:microsoft.com/office/officeart/2018/2/layout/IconVerticalSolidList"/>
    <dgm:cxn modelId="{50161E2A-8FDE-4962-93B2-A5FE31944CC3}" type="presParOf" srcId="{917DF3E8-C8E0-47A6-BD0E-756B12C21EC5}" destId="{C6D9629D-94DB-4F0F-B8D5-1BA6A37E8729}" srcOrd="3" destOrd="0" presId="urn:microsoft.com/office/officeart/2018/2/layout/IconVerticalSolidList"/>
    <dgm:cxn modelId="{E1928CC9-F1C9-471B-88DB-C6528DF9D5AB}" type="presParOf" srcId="{E6E38FCB-C8C5-45B1-94B3-E7453778248F}" destId="{668E2A34-45AA-4908-8A5C-70AB01A9F792}" srcOrd="1" destOrd="0" presId="urn:microsoft.com/office/officeart/2018/2/layout/IconVerticalSolidList"/>
    <dgm:cxn modelId="{ABF31230-8915-4744-9671-AFACD43CD0C7}" type="presParOf" srcId="{E6E38FCB-C8C5-45B1-94B3-E7453778248F}" destId="{94FC1AEC-895B-4ABF-8104-E83F0723BDBC}" srcOrd="2" destOrd="0" presId="urn:microsoft.com/office/officeart/2018/2/layout/IconVerticalSolidList"/>
    <dgm:cxn modelId="{F55DBBCC-C0FC-4A05-A00F-EA0DFD479461}" type="presParOf" srcId="{94FC1AEC-895B-4ABF-8104-E83F0723BDBC}" destId="{9A446060-C31C-4A57-A437-62CE213CDE6E}" srcOrd="0" destOrd="0" presId="urn:microsoft.com/office/officeart/2018/2/layout/IconVerticalSolidList"/>
    <dgm:cxn modelId="{FB7601D1-31B3-40CD-ADE7-D0994DD8CE80}" type="presParOf" srcId="{94FC1AEC-895B-4ABF-8104-E83F0723BDBC}" destId="{175F0A21-2CE8-4588-8A96-D11E43C82B0C}" srcOrd="1" destOrd="0" presId="urn:microsoft.com/office/officeart/2018/2/layout/IconVerticalSolidList"/>
    <dgm:cxn modelId="{EB2CC8F0-73A0-4087-BA72-D7054125CA7C}" type="presParOf" srcId="{94FC1AEC-895B-4ABF-8104-E83F0723BDBC}" destId="{F0E873B4-AD55-4DB2-88EC-198A8DF22872}" srcOrd="2" destOrd="0" presId="urn:microsoft.com/office/officeart/2018/2/layout/IconVerticalSolidList"/>
    <dgm:cxn modelId="{50BBC9B1-9C28-4CAC-A52E-B091D5AF8E97}" type="presParOf" srcId="{94FC1AEC-895B-4ABF-8104-E83F0723BDBC}" destId="{B7DF3689-5E9B-4BD4-A58C-269014908439}" srcOrd="3" destOrd="0" presId="urn:microsoft.com/office/officeart/2018/2/layout/IconVerticalSolidList"/>
    <dgm:cxn modelId="{5AAC323C-B9C0-4AAF-841F-8FF3429D8CCB}" type="presParOf" srcId="{E6E38FCB-C8C5-45B1-94B3-E7453778248F}" destId="{23983492-6D02-423A-92BD-EE1CA26B5F1A}" srcOrd="3" destOrd="0" presId="urn:microsoft.com/office/officeart/2018/2/layout/IconVerticalSolidList"/>
    <dgm:cxn modelId="{7E14C36C-B01F-408E-9005-6C33DAAABE61}" type="presParOf" srcId="{E6E38FCB-C8C5-45B1-94B3-E7453778248F}" destId="{E04693BA-328C-45D2-9ECC-18B9C27E1C95}" srcOrd="4" destOrd="0" presId="urn:microsoft.com/office/officeart/2018/2/layout/IconVerticalSolidList"/>
    <dgm:cxn modelId="{30CB55B7-B6A3-4A75-8D27-3FC48DCD6F78}" type="presParOf" srcId="{E04693BA-328C-45D2-9ECC-18B9C27E1C95}" destId="{4928AE2A-9DA8-4BB1-897A-6B74FE826650}" srcOrd="0" destOrd="0" presId="urn:microsoft.com/office/officeart/2018/2/layout/IconVerticalSolidList"/>
    <dgm:cxn modelId="{6FA34F29-FDB7-45D5-92F5-157F49DC643D}" type="presParOf" srcId="{E04693BA-328C-45D2-9ECC-18B9C27E1C95}" destId="{D9E04578-771D-4400-B94A-E48A00FE87BF}" srcOrd="1" destOrd="0" presId="urn:microsoft.com/office/officeart/2018/2/layout/IconVerticalSolidList"/>
    <dgm:cxn modelId="{9AD863D3-BB0F-4693-9B62-870C4C4CF0F2}" type="presParOf" srcId="{E04693BA-328C-45D2-9ECC-18B9C27E1C95}" destId="{43D62B17-1412-4FF4-971A-59D63AA6D608}" srcOrd="2" destOrd="0" presId="urn:microsoft.com/office/officeart/2018/2/layout/IconVerticalSolidList"/>
    <dgm:cxn modelId="{53BF548E-73FD-4C64-8383-71245E79F0AA}" type="presParOf" srcId="{E04693BA-328C-45D2-9ECC-18B9C27E1C95}" destId="{F732BFD1-DB77-48E8-9DBB-B28FC1003EFF}"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73FF46C-AA9E-4CB7-8E7B-C4B4F515B01E}"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16D1BD4A-697C-4F02-BCE1-19F01E4B461B}">
      <dgm:prSet/>
      <dgm:spPr/>
      <dgm:t>
        <a:bodyPr/>
        <a:lstStyle/>
        <a:p>
          <a:pPr>
            <a:lnSpc>
              <a:spcPct val="100000"/>
            </a:lnSpc>
          </a:pPr>
          <a:r>
            <a:rPr lang="en-US"/>
            <a:t>"The dataset for this project consists of ultrasound images of the carotid artery, along with corresponding labels indicating the presence or absence of atherosclerotic plaques."</a:t>
          </a:r>
        </a:p>
      </dgm:t>
    </dgm:pt>
    <dgm:pt modelId="{ED47F57D-1E85-444E-BAE8-C5C1B94A15F2}" type="parTrans" cxnId="{BD4A9E94-57B1-4D00-BDA6-EDF940876474}">
      <dgm:prSet/>
      <dgm:spPr/>
      <dgm:t>
        <a:bodyPr/>
        <a:lstStyle/>
        <a:p>
          <a:endParaRPr lang="en-US"/>
        </a:p>
      </dgm:t>
    </dgm:pt>
    <dgm:pt modelId="{409F2B6F-484D-490B-9B7A-A05653984D02}" type="sibTrans" cxnId="{BD4A9E94-57B1-4D00-BDA6-EDF940876474}">
      <dgm:prSet/>
      <dgm:spPr/>
      <dgm:t>
        <a:bodyPr/>
        <a:lstStyle/>
        <a:p>
          <a:endParaRPr lang="en-US"/>
        </a:p>
      </dgm:t>
    </dgm:pt>
    <dgm:pt modelId="{31EB76CD-8F8C-4F88-8342-9F9558CC11C3}">
      <dgm:prSet/>
      <dgm:spPr/>
      <dgm:t>
        <a:bodyPr/>
        <a:lstStyle/>
        <a:p>
          <a:pPr>
            <a:lnSpc>
              <a:spcPct val="100000"/>
            </a:lnSpc>
          </a:pPr>
          <a:r>
            <a:rPr lang="en-US"/>
            <a:t>"The images were preprocessed to ensure consistency and suitability for the model."</a:t>
          </a:r>
        </a:p>
      </dgm:t>
    </dgm:pt>
    <dgm:pt modelId="{0CA27101-983B-4DBA-B5DA-841D111813B9}" type="parTrans" cxnId="{AE70CC18-B813-4894-83D9-AA0B48AC1CD7}">
      <dgm:prSet/>
      <dgm:spPr/>
      <dgm:t>
        <a:bodyPr/>
        <a:lstStyle/>
        <a:p>
          <a:endParaRPr lang="en-US"/>
        </a:p>
      </dgm:t>
    </dgm:pt>
    <dgm:pt modelId="{92C54716-51CB-40F9-B52C-1C2F6FC6663C}" type="sibTrans" cxnId="{AE70CC18-B813-4894-83D9-AA0B48AC1CD7}">
      <dgm:prSet/>
      <dgm:spPr/>
      <dgm:t>
        <a:bodyPr/>
        <a:lstStyle/>
        <a:p>
          <a:endParaRPr lang="en-US"/>
        </a:p>
      </dgm:t>
    </dgm:pt>
    <dgm:pt modelId="{C1B7D0FC-9576-4C99-B730-EBE73F318D6C}">
      <dgm:prSet/>
      <dgm:spPr/>
      <dgm:t>
        <a:bodyPr/>
        <a:lstStyle/>
        <a:p>
          <a:pPr>
            <a:lnSpc>
              <a:spcPct val="100000"/>
            </a:lnSpc>
          </a:pPr>
          <a:r>
            <a:rPr lang="en-US"/>
            <a:t>"The labels were one-hot encoded to represent the presence or absence of plaques in a binary format."</a:t>
          </a:r>
        </a:p>
      </dgm:t>
    </dgm:pt>
    <dgm:pt modelId="{6F3D433E-BD29-4970-9E93-3324EB46AA6A}" type="parTrans" cxnId="{16D90E1C-3FBA-44E3-AB4B-061FA079186A}">
      <dgm:prSet/>
      <dgm:spPr/>
      <dgm:t>
        <a:bodyPr/>
        <a:lstStyle/>
        <a:p>
          <a:endParaRPr lang="en-US"/>
        </a:p>
      </dgm:t>
    </dgm:pt>
    <dgm:pt modelId="{EEF22612-9F26-41BC-96E0-3F186D7A7A07}" type="sibTrans" cxnId="{16D90E1C-3FBA-44E3-AB4B-061FA079186A}">
      <dgm:prSet/>
      <dgm:spPr/>
      <dgm:t>
        <a:bodyPr/>
        <a:lstStyle/>
        <a:p>
          <a:endParaRPr lang="en-US"/>
        </a:p>
      </dgm:t>
    </dgm:pt>
    <dgm:pt modelId="{AADBF252-E724-4940-94B9-180A1D805169}">
      <dgm:prSet/>
      <dgm:spPr/>
      <dgm:t>
        <a:bodyPr/>
        <a:lstStyle/>
        <a:p>
          <a:pPr>
            <a:lnSpc>
              <a:spcPct val="100000"/>
            </a:lnSpc>
          </a:pPr>
          <a:r>
            <a:rPr lang="en-US"/>
            <a:t>"The dataset was split into training, validation, and test sets to ensure proper model training and evaluation."</a:t>
          </a:r>
        </a:p>
      </dgm:t>
    </dgm:pt>
    <dgm:pt modelId="{7BF1C8A4-418B-452E-A7CD-4FA27A5B0E4D}" type="parTrans" cxnId="{A1A1C7C2-2DBE-439F-AA1F-5532734E7476}">
      <dgm:prSet/>
      <dgm:spPr/>
      <dgm:t>
        <a:bodyPr/>
        <a:lstStyle/>
        <a:p>
          <a:endParaRPr lang="en-US"/>
        </a:p>
      </dgm:t>
    </dgm:pt>
    <dgm:pt modelId="{292C3083-28FE-40E0-B287-DC718329C8B9}" type="sibTrans" cxnId="{A1A1C7C2-2DBE-439F-AA1F-5532734E7476}">
      <dgm:prSet/>
      <dgm:spPr/>
      <dgm:t>
        <a:bodyPr/>
        <a:lstStyle/>
        <a:p>
          <a:endParaRPr lang="en-US"/>
        </a:p>
      </dgm:t>
    </dgm:pt>
    <dgm:pt modelId="{CDEE6B49-8CD4-482B-AAAE-E6BDC7ADEDD1}" type="pres">
      <dgm:prSet presAssocID="{D73FF46C-AA9E-4CB7-8E7B-C4B4F515B01E}" presName="root" presStyleCnt="0">
        <dgm:presLayoutVars>
          <dgm:dir/>
          <dgm:resizeHandles val="exact"/>
        </dgm:presLayoutVars>
      </dgm:prSet>
      <dgm:spPr/>
    </dgm:pt>
    <dgm:pt modelId="{A181268A-A4DD-498E-A6F7-23EC79FE8C10}" type="pres">
      <dgm:prSet presAssocID="{16D1BD4A-697C-4F02-BCE1-19F01E4B461B}" presName="compNode" presStyleCnt="0"/>
      <dgm:spPr/>
    </dgm:pt>
    <dgm:pt modelId="{059ACF5B-A479-468C-88F6-C1181030D20A}" type="pres">
      <dgm:prSet presAssocID="{16D1BD4A-697C-4F02-BCE1-19F01E4B461B}" presName="bgRect" presStyleLbl="bgShp" presStyleIdx="0" presStyleCnt="4"/>
      <dgm:spPr/>
    </dgm:pt>
    <dgm:pt modelId="{31816818-6B07-4878-9969-5EBBC7CA6766}" type="pres">
      <dgm:prSet presAssocID="{16D1BD4A-697C-4F02-BCE1-19F01E4B461B}"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Kidney"/>
        </a:ext>
      </dgm:extLst>
    </dgm:pt>
    <dgm:pt modelId="{00305AA1-DAC0-4AE2-BB54-FB3B688A5757}" type="pres">
      <dgm:prSet presAssocID="{16D1BD4A-697C-4F02-BCE1-19F01E4B461B}" presName="spaceRect" presStyleCnt="0"/>
      <dgm:spPr/>
    </dgm:pt>
    <dgm:pt modelId="{7CE534E5-2902-410C-A8A9-19DE15658A1B}" type="pres">
      <dgm:prSet presAssocID="{16D1BD4A-697C-4F02-BCE1-19F01E4B461B}" presName="parTx" presStyleLbl="revTx" presStyleIdx="0" presStyleCnt="4">
        <dgm:presLayoutVars>
          <dgm:chMax val="0"/>
          <dgm:chPref val="0"/>
        </dgm:presLayoutVars>
      </dgm:prSet>
      <dgm:spPr/>
    </dgm:pt>
    <dgm:pt modelId="{B4667C53-45AB-42AA-8E9C-BB7FECF77447}" type="pres">
      <dgm:prSet presAssocID="{409F2B6F-484D-490B-9B7A-A05653984D02}" presName="sibTrans" presStyleCnt="0"/>
      <dgm:spPr/>
    </dgm:pt>
    <dgm:pt modelId="{1740D625-0BE0-4DE8-A782-558E4B991B7C}" type="pres">
      <dgm:prSet presAssocID="{31EB76CD-8F8C-4F88-8342-9F9558CC11C3}" presName="compNode" presStyleCnt="0"/>
      <dgm:spPr/>
    </dgm:pt>
    <dgm:pt modelId="{59AB8178-A230-49D4-9DF9-DF44F72556EF}" type="pres">
      <dgm:prSet presAssocID="{31EB76CD-8F8C-4F88-8342-9F9558CC11C3}" presName="bgRect" presStyleLbl="bgShp" presStyleIdx="1" presStyleCnt="4"/>
      <dgm:spPr/>
    </dgm:pt>
    <dgm:pt modelId="{07A3CBD9-A423-4618-8742-B8937E8E02B5}" type="pres">
      <dgm:prSet presAssocID="{31EB76CD-8F8C-4F88-8342-9F9558CC11C3}"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Images"/>
        </a:ext>
      </dgm:extLst>
    </dgm:pt>
    <dgm:pt modelId="{B1133A74-18B2-4C8E-A5FB-EFAE3EA69C01}" type="pres">
      <dgm:prSet presAssocID="{31EB76CD-8F8C-4F88-8342-9F9558CC11C3}" presName="spaceRect" presStyleCnt="0"/>
      <dgm:spPr/>
    </dgm:pt>
    <dgm:pt modelId="{A0F8A2A6-EE6C-457D-A0B2-8B1EFC8FAFF1}" type="pres">
      <dgm:prSet presAssocID="{31EB76CD-8F8C-4F88-8342-9F9558CC11C3}" presName="parTx" presStyleLbl="revTx" presStyleIdx="1" presStyleCnt="4">
        <dgm:presLayoutVars>
          <dgm:chMax val="0"/>
          <dgm:chPref val="0"/>
        </dgm:presLayoutVars>
      </dgm:prSet>
      <dgm:spPr/>
    </dgm:pt>
    <dgm:pt modelId="{C491ED14-DE74-482E-A991-AADD9F44155A}" type="pres">
      <dgm:prSet presAssocID="{92C54716-51CB-40F9-B52C-1C2F6FC6663C}" presName="sibTrans" presStyleCnt="0"/>
      <dgm:spPr/>
    </dgm:pt>
    <dgm:pt modelId="{7067C389-AA4A-49FC-A6B3-9460F4B1C8B6}" type="pres">
      <dgm:prSet presAssocID="{C1B7D0FC-9576-4C99-B730-EBE73F318D6C}" presName="compNode" presStyleCnt="0"/>
      <dgm:spPr/>
    </dgm:pt>
    <dgm:pt modelId="{3D5B15C9-0908-4263-BCB5-6FF74A28A8FC}" type="pres">
      <dgm:prSet presAssocID="{C1B7D0FC-9576-4C99-B730-EBE73F318D6C}" presName="bgRect" presStyleLbl="bgShp" presStyleIdx="2" presStyleCnt="4"/>
      <dgm:spPr/>
    </dgm:pt>
    <dgm:pt modelId="{25391B69-E09F-4A9E-9E9D-255F71A12F8D}" type="pres">
      <dgm:prSet presAssocID="{C1B7D0FC-9576-4C99-B730-EBE73F318D6C}"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Image"/>
        </a:ext>
      </dgm:extLst>
    </dgm:pt>
    <dgm:pt modelId="{CE69C4BF-3635-4820-BB0D-577ABDE47A16}" type="pres">
      <dgm:prSet presAssocID="{C1B7D0FC-9576-4C99-B730-EBE73F318D6C}" presName="spaceRect" presStyleCnt="0"/>
      <dgm:spPr/>
    </dgm:pt>
    <dgm:pt modelId="{2B739241-2B8C-452A-93E8-620321A1EA09}" type="pres">
      <dgm:prSet presAssocID="{C1B7D0FC-9576-4C99-B730-EBE73F318D6C}" presName="parTx" presStyleLbl="revTx" presStyleIdx="2" presStyleCnt="4">
        <dgm:presLayoutVars>
          <dgm:chMax val="0"/>
          <dgm:chPref val="0"/>
        </dgm:presLayoutVars>
      </dgm:prSet>
      <dgm:spPr/>
    </dgm:pt>
    <dgm:pt modelId="{DEB563D3-C2CC-4397-8D19-0BF72EED4BDF}" type="pres">
      <dgm:prSet presAssocID="{EEF22612-9F26-41BC-96E0-3F186D7A7A07}" presName="sibTrans" presStyleCnt="0"/>
      <dgm:spPr/>
    </dgm:pt>
    <dgm:pt modelId="{CBF7E8DB-C86A-4D2A-B514-6E54B1DBB09F}" type="pres">
      <dgm:prSet presAssocID="{AADBF252-E724-4940-94B9-180A1D805169}" presName="compNode" presStyleCnt="0"/>
      <dgm:spPr/>
    </dgm:pt>
    <dgm:pt modelId="{3BB1FF3E-937C-4876-94B2-2A811F4EE42F}" type="pres">
      <dgm:prSet presAssocID="{AADBF252-E724-4940-94B9-180A1D805169}" presName="bgRect" presStyleLbl="bgShp" presStyleIdx="3" presStyleCnt="4"/>
      <dgm:spPr/>
    </dgm:pt>
    <dgm:pt modelId="{CBDF507E-127D-429E-905E-BF6B7DEA25F9}" type="pres">
      <dgm:prSet presAssocID="{AADBF252-E724-4940-94B9-180A1D805169}"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Database"/>
        </a:ext>
      </dgm:extLst>
    </dgm:pt>
    <dgm:pt modelId="{9F0DD0D3-DFEF-46D4-BC36-B8BDF388649A}" type="pres">
      <dgm:prSet presAssocID="{AADBF252-E724-4940-94B9-180A1D805169}" presName="spaceRect" presStyleCnt="0"/>
      <dgm:spPr/>
    </dgm:pt>
    <dgm:pt modelId="{5F46A64E-D390-4F0D-8BC2-367D8B674C02}" type="pres">
      <dgm:prSet presAssocID="{AADBF252-E724-4940-94B9-180A1D805169}" presName="parTx" presStyleLbl="revTx" presStyleIdx="3" presStyleCnt="4">
        <dgm:presLayoutVars>
          <dgm:chMax val="0"/>
          <dgm:chPref val="0"/>
        </dgm:presLayoutVars>
      </dgm:prSet>
      <dgm:spPr/>
    </dgm:pt>
  </dgm:ptLst>
  <dgm:cxnLst>
    <dgm:cxn modelId="{3FD40503-A88A-481E-ABEE-8BF69650AB90}" type="presOf" srcId="{AADBF252-E724-4940-94B9-180A1D805169}" destId="{5F46A64E-D390-4F0D-8BC2-367D8B674C02}" srcOrd="0" destOrd="0" presId="urn:microsoft.com/office/officeart/2018/2/layout/IconVerticalSolidList"/>
    <dgm:cxn modelId="{AE70CC18-B813-4894-83D9-AA0B48AC1CD7}" srcId="{D73FF46C-AA9E-4CB7-8E7B-C4B4F515B01E}" destId="{31EB76CD-8F8C-4F88-8342-9F9558CC11C3}" srcOrd="1" destOrd="0" parTransId="{0CA27101-983B-4DBA-B5DA-841D111813B9}" sibTransId="{92C54716-51CB-40F9-B52C-1C2F6FC6663C}"/>
    <dgm:cxn modelId="{16D90E1C-3FBA-44E3-AB4B-061FA079186A}" srcId="{D73FF46C-AA9E-4CB7-8E7B-C4B4F515B01E}" destId="{C1B7D0FC-9576-4C99-B730-EBE73F318D6C}" srcOrd="2" destOrd="0" parTransId="{6F3D433E-BD29-4970-9E93-3324EB46AA6A}" sibTransId="{EEF22612-9F26-41BC-96E0-3F186D7A7A07}"/>
    <dgm:cxn modelId="{313B5451-7156-4E78-BE58-1C42682B8479}" type="presOf" srcId="{D73FF46C-AA9E-4CB7-8E7B-C4B4F515B01E}" destId="{CDEE6B49-8CD4-482B-AAAE-E6BDC7ADEDD1}" srcOrd="0" destOrd="0" presId="urn:microsoft.com/office/officeart/2018/2/layout/IconVerticalSolidList"/>
    <dgm:cxn modelId="{D2E4045D-C05E-4076-AED3-E9CCCEC48FC0}" type="presOf" srcId="{16D1BD4A-697C-4F02-BCE1-19F01E4B461B}" destId="{7CE534E5-2902-410C-A8A9-19DE15658A1B}" srcOrd="0" destOrd="0" presId="urn:microsoft.com/office/officeart/2018/2/layout/IconVerticalSolidList"/>
    <dgm:cxn modelId="{6A7A8778-2ACD-45E8-BDFE-13DA36DCC3FB}" type="presOf" srcId="{31EB76CD-8F8C-4F88-8342-9F9558CC11C3}" destId="{A0F8A2A6-EE6C-457D-A0B2-8B1EFC8FAFF1}" srcOrd="0" destOrd="0" presId="urn:microsoft.com/office/officeart/2018/2/layout/IconVerticalSolidList"/>
    <dgm:cxn modelId="{BD4A9E94-57B1-4D00-BDA6-EDF940876474}" srcId="{D73FF46C-AA9E-4CB7-8E7B-C4B4F515B01E}" destId="{16D1BD4A-697C-4F02-BCE1-19F01E4B461B}" srcOrd="0" destOrd="0" parTransId="{ED47F57D-1E85-444E-BAE8-C5C1B94A15F2}" sibTransId="{409F2B6F-484D-490B-9B7A-A05653984D02}"/>
    <dgm:cxn modelId="{CE7932C1-A8E8-4635-BBC5-60F647B68373}" type="presOf" srcId="{C1B7D0FC-9576-4C99-B730-EBE73F318D6C}" destId="{2B739241-2B8C-452A-93E8-620321A1EA09}" srcOrd="0" destOrd="0" presId="urn:microsoft.com/office/officeart/2018/2/layout/IconVerticalSolidList"/>
    <dgm:cxn modelId="{A1A1C7C2-2DBE-439F-AA1F-5532734E7476}" srcId="{D73FF46C-AA9E-4CB7-8E7B-C4B4F515B01E}" destId="{AADBF252-E724-4940-94B9-180A1D805169}" srcOrd="3" destOrd="0" parTransId="{7BF1C8A4-418B-452E-A7CD-4FA27A5B0E4D}" sibTransId="{292C3083-28FE-40E0-B287-DC718329C8B9}"/>
    <dgm:cxn modelId="{86BC6CE8-16CB-4B98-B4DF-760166FAD8F5}" type="presParOf" srcId="{CDEE6B49-8CD4-482B-AAAE-E6BDC7ADEDD1}" destId="{A181268A-A4DD-498E-A6F7-23EC79FE8C10}" srcOrd="0" destOrd="0" presId="urn:microsoft.com/office/officeart/2018/2/layout/IconVerticalSolidList"/>
    <dgm:cxn modelId="{BCF3781D-11AD-4EE7-8BF3-6549C7661A27}" type="presParOf" srcId="{A181268A-A4DD-498E-A6F7-23EC79FE8C10}" destId="{059ACF5B-A479-468C-88F6-C1181030D20A}" srcOrd="0" destOrd="0" presId="urn:microsoft.com/office/officeart/2018/2/layout/IconVerticalSolidList"/>
    <dgm:cxn modelId="{C8C3FFC2-430E-4E1C-9E82-26972F8EB0FD}" type="presParOf" srcId="{A181268A-A4DD-498E-A6F7-23EC79FE8C10}" destId="{31816818-6B07-4878-9969-5EBBC7CA6766}" srcOrd="1" destOrd="0" presId="urn:microsoft.com/office/officeart/2018/2/layout/IconVerticalSolidList"/>
    <dgm:cxn modelId="{B647417F-80D6-4751-9A16-A7A56ADB6DB4}" type="presParOf" srcId="{A181268A-A4DD-498E-A6F7-23EC79FE8C10}" destId="{00305AA1-DAC0-4AE2-BB54-FB3B688A5757}" srcOrd="2" destOrd="0" presId="urn:microsoft.com/office/officeart/2018/2/layout/IconVerticalSolidList"/>
    <dgm:cxn modelId="{CCC42B23-A10E-41F6-B8EF-4BA61DA926F5}" type="presParOf" srcId="{A181268A-A4DD-498E-A6F7-23EC79FE8C10}" destId="{7CE534E5-2902-410C-A8A9-19DE15658A1B}" srcOrd="3" destOrd="0" presId="urn:microsoft.com/office/officeart/2018/2/layout/IconVerticalSolidList"/>
    <dgm:cxn modelId="{E46A9877-6A30-40CC-A23E-4B78F81891E5}" type="presParOf" srcId="{CDEE6B49-8CD4-482B-AAAE-E6BDC7ADEDD1}" destId="{B4667C53-45AB-42AA-8E9C-BB7FECF77447}" srcOrd="1" destOrd="0" presId="urn:microsoft.com/office/officeart/2018/2/layout/IconVerticalSolidList"/>
    <dgm:cxn modelId="{E6F595FA-D50B-4005-A7CE-D9CF07DAD3A3}" type="presParOf" srcId="{CDEE6B49-8CD4-482B-AAAE-E6BDC7ADEDD1}" destId="{1740D625-0BE0-4DE8-A782-558E4B991B7C}" srcOrd="2" destOrd="0" presId="urn:microsoft.com/office/officeart/2018/2/layout/IconVerticalSolidList"/>
    <dgm:cxn modelId="{55EFDCA7-D521-46A8-9F14-33A8E28CEEAD}" type="presParOf" srcId="{1740D625-0BE0-4DE8-A782-558E4B991B7C}" destId="{59AB8178-A230-49D4-9DF9-DF44F72556EF}" srcOrd="0" destOrd="0" presId="urn:microsoft.com/office/officeart/2018/2/layout/IconVerticalSolidList"/>
    <dgm:cxn modelId="{F76BD296-766A-4377-A0E4-F692FD456B43}" type="presParOf" srcId="{1740D625-0BE0-4DE8-A782-558E4B991B7C}" destId="{07A3CBD9-A423-4618-8742-B8937E8E02B5}" srcOrd="1" destOrd="0" presId="urn:microsoft.com/office/officeart/2018/2/layout/IconVerticalSolidList"/>
    <dgm:cxn modelId="{350E5C2B-D61C-40BF-A245-9B19D46547F2}" type="presParOf" srcId="{1740D625-0BE0-4DE8-A782-558E4B991B7C}" destId="{B1133A74-18B2-4C8E-A5FB-EFAE3EA69C01}" srcOrd="2" destOrd="0" presId="urn:microsoft.com/office/officeart/2018/2/layout/IconVerticalSolidList"/>
    <dgm:cxn modelId="{6E29CEF9-D4CE-4F86-B352-1745D36CCDDC}" type="presParOf" srcId="{1740D625-0BE0-4DE8-A782-558E4B991B7C}" destId="{A0F8A2A6-EE6C-457D-A0B2-8B1EFC8FAFF1}" srcOrd="3" destOrd="0" presId="urn:microsoft.com/office/officeart/2018/2/layout/IconVerticalSolidList"/>
    <dgm:cxn modelId="{51478996-F5F3-4183-BDA6-F475FFF3AB41}" type="presParOf" srcId="{CDEE6B49-8CD4-482B-AAAE-E6BDC7ADEDD1}" destId="{C491ED14-DE74-482E-A991-AADD9F44155A}" srcOrd="3" destOrd="0" presId="urn:microsoft.com/office/officeart/2018/2/layout/IconVerticalSolidList"/>
    <dgm:cxn modelId="{E5C1101A-746B-445D-B108-DE41395E0E9B}" type="presParOf" srcId="{CDEE6B49-8CD4-482B-AAAE-E6BDC7ADEDD1}" destId="{7067C389-AA4A-49FC-A6B3-9460F4B1C8B6}" srcOrd="4" destOrd="0" presId="urn:microsoft.com/office/officeart/2018/2/layout/IconVerticalSolidList"/>
    <dgm:cxn modelId="{652A5264-4E6B-45E0-8398-508AA0B7C09F}" type="presParOf" srcId="{7067C389-AA4A-49FC-A6B3-9460F4B1C8B6}" destId="{3D5B15C9-0908-4263-BCB5-6FF74A28A8FC}" srcOrd="0" destOrd="0" presId="urn:microsoft.com/office/officeart/2018/2/layout/IconVerticalSolidList"/>
    <dgm:cxn modelId="{8B76041D-E0CA-413C-83D7-FD6AB1DCF359}" type="presParOf" srcId="{7067C389-AA4A-49FC-A6B3-9460F4B1C8B6}" destId="{25391B69-E09F-4A9E-9E9D-255F71A12F8D}" srcOrd="1" destOrd="0" presId="urn:microsoft.com/office/officeart/2018/2/layout/IconVerticalSolidList"/>
    <dgm:cxn modelId="{ABE9B8D6-0263-4A87-B038-5DBA660EB597}" type="presParOf" srcId="{7067C389-AA4A-49FC-A6B3-9460F4B1C8B6}" destId="{CE69C4BF-3635-4820-BB0D-577ABDE47A16}" srcOrd="2" destOrd="0" presId="urn:microsoft.com/office/officeart/2018/2/layout/IconVerticalSolidList"/>
    <dgm:cxn modelId="{EB5D93C7-D942-491F-9A42-F170B46D8CCD}" type="presParOf" srcId="{7067C389-AA4A-49FC-A6B3-9460F4B1C8B6}" destId="{2B739241-2B8C-452A-93E8-620321A1EA09}" srcOrd="3" destOrd="0" presId="urn:microsoft.com/office/officeart/2018/2/layout/IconVerticalSolidList"/>
    <dgm:cxn modelId="{BF6FB3AD-AFF6-4693-9F8F-FBB71E2270FD}" type="presParOf" srcId="{CDEE6B49-8CD4-482B-AAAE-E6BDC7ADEDD1}" destId="{DEB563D3-C2CC-4397-8D19-0BF72EED4BDF}" srcOrd="5" destOrd="0" presId="urn:microsoft.com/office/officeart/2018/2/layout/IconVerticalSolidList"/>
    <dgm:cxn modelId="{6386C750-CB45-43EE-BD2E-35327DA5E612}" type="presParOf" srcId="{CDEE6B49-8CD4-482B-AAAE-E6BDC7ADEDD1}" destId="{CBF7E8DB-C86A-4D2A-B514-6E54B1DBB09F}" srcOrd="6" destOrd="0" presId="urn:microsoft.com/office/officeart/2018/2/layout/IconVerticalSolidList"/>
    <dgm:cxn modelId="{DAB5F86F-86A5-4927-9647-D6A3B4F49B02}" type="presParOf" srcId="{CBF7E8DB-C86A-4D2A-B514-6E54B1DBB09F}" destId="{3BB1FF3E-937C-4876-94B2-2A811F4EE42F}" srcOrd="0" destOrd="0" presId="urn:microsoft.com/office/officeart/2018/2/layout/IconVerticalSolidList"/>
    <dgm:cxn modelId="{2F1E7FCF-2445-4D7B-9283-532203CFEB8E}" type="presParOf" srcId="{CBF7E8DB-C86A-4D2A-B514-6E54B1DBB09F}" destId="{CBDF507E-127D-429E-905E-BF6B7DEA25F9}" srcOrd="1" destOrd="0" presId="urn:microsoft.com/office/officeart/2018/2/layout/IconVerticalSolidList"/>
    <dgm:cxn modelId="{23F25A73-9972-43CE-AEEA-78202707E169}" type="presParOf" srcId="{CBF7E8DB-C86A-4D2A-B514-6E54B1DBB09F}" destId="{9F0DD0D3-DFEF-46D4-BC36-B8BDF388649A}" srcOrd="2" destOrd="0" presId="urn:microsoft.com/office/officeart/2018/2/layout/IconVerticalSolidList"/>
    <dgm:cxn modelId="{D6EDA9E6-80F7-4FCD-BE04-A4EBFEE4AF8D}" type="presParOf" srcId="{CBF7E8DB-C86A-4D2A-B514-6E54B1DBB09F}" destId="{5F46A64E-D390-4F0D-8BC2-367D8B674C02}"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2B7A74-C2F3-4306-AA12-F8130FDFC118}">
      <dsp:nvSpPr>
        <dsp:cNvPr id="0" name=""/>
        <dsp:cNvSpPr/>
      </dsp:nvSpPr>
      <dsp:spPr>
        <a:xfrm>
          <a:off x="89849" y="1321797"/>
          <a:ext cx="829968" cy="829968"/>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7AD4452-4CB3-4C33-9B37-8371A6467589}">
      <dsp:nvSpPr>
        <dsp:cNvPr id="0" name=""/>
        <dsp:cNvSpPr/>
      </dsp:nvSpPr>
      <dsp:spPr>
        <a:xfrm>
          <a:off x="264142" y="1496090"/>
          <a:ext cx="481381" cy="48138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7450EFB-3A3D-4D59-B459-D8CC0B6A0B6B}">
      <dsp:nvSpPr>
        <dsp:cNvPr id="0" name=""/>
        <dsp:cNvSpPr/>
      </dsp:nvSpPr>
      <dsp:spPr>
        <a:xfrm>
          <a:off x="1097668" y="1321797"/>
          <a:ext cx="1956354" cy="8299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b="1" kern="1200"/>
            <a:t>What is Atherosclerosis ?</a:t>
          </a:r>
          <a:endParaRPr lang="en-US" sz="1100" kern="1200"/>
        </a:p>
      </dsp:txBody>
      <dsp:txXfrm>
        <a:off x="1097668" y="1321797"/>
        <a:ext cx="1956354" cy="829968"/>
      </dsp:txXfrm>
    </dsp:sp>
    <dsp:sp modelId="{1FD1B173-BB6C-4989-8051-58D5E669AD01}">
      <dsp:nvSpPr>
        <dsp:cNvPr id="0" name=""/>
        <dsp:cNvSpPr/>
      </dsp:nvSpPr>
      <dsp:spPr>
        <a:xfrm>
          <a:off x="3394902" y="1321797"/>
          <a:ext cx="829968" cy="829968"/>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047C593-B9AF-4C40-BF03-C7FDF5BA99CC}">
      <dsp:nvSpPr>
        <dsp:cNvPr id="0" name=""/>
        <dsp:cNvSpPr/>
      </dsp:nvSpPr>
      <dsp:spPr>
        <a:xfrm>
          <a:off x="3569196" y="1496090"/>
          <a:ext cx="481381" cy="48138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8AA0098-85CF-4DDB-9ECB-98FA58F451B1}">
      <dsp:nvSpPr>
        <dsp:cNvPr id="0" name=""/>
        <dsp:cNvSpPr/>
      </dsp:nvSpPr>
      <dsp:spPr>
        <a:xfrm>
          <a:off x="4402722" y="1321797"/>
          <a:ext cx="1956354" cy="8299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kern="1200"/>
            <a:t>"Atherosclerosis is a chronic inflammatory disease characterized by the accumulation of fatty deposits, cholesterol, and other substances in the arterial walls."</a:t>
          </a:r>
        </a:p>
      </dsp:txBody>
      <dsp:txXfrm>
        <a:off x="4402722" y="1321797"/>
        <a:ext cx="1956354" cy="829968"/>
      </dsp:txXfrm>
    </dsp:sp>
    <dsp:sp modelId="{8EF3E65E-F697-4885-ABC1-CD882F97C4FE}">
      <dsp:nvSpPr>
        <dsp:cNvPr id="0" name=""/>
        <dsp:cNvSpPr/>
      </dsp:nvSpPr>
      <dsp:spPr>
        <a:xfrm>
          <a:off x="89849" y="3033212"/>
          <a:ext cx="829968" cy="829968"/>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51E67B8-BE3B-43CB-8498-81BA736FB231}">
      <dsp:nvSpPr>
        <dsp:cNvPr id="0" name=""/>
        <dsp:cNvSpPr/>
      </dsp:nvSpPr>
      <dsp:spPr>
        <a:xfrm>
          <a:off x="264142" y="3207505"/>
          <a:ext cx="481381" cy="48138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9C76855-9904-4877-A3B2-DC549D784125}">
      <dsp:nvSpPr>
        <dsp:cNvPr id="0" name=""/>
        <dsp:cNvSpPr/>
      </dsp:nvSpPr>
      <dsp:spPr>
        <a:xfrm>
          <a:off x="1097668" y="3033212"/>
          <a:ext cx="1956354" cy="8299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kern="1200"/>
            <a:t>"It is a leading cause of cardiovascular diseases such as heart attacks, strokes, and peripheral artery disease."</a:t>
          </a:r>
        </a:p>
      </dsp:txBody>
      <dsp:txXfrm>
        <a:off x="1097668" y="3033212"/>
        <a:ext cx="1956354" cy="829968"/>
      </dsp:txXfrm>
    </dsp:sp>
    <dsp:sp modelId="{B1CABACA-7C08-4FE7-BCE4-B40AC28AD577}">
      <dsp:nvSpPr>
        <dsp:cNvPr id="0" name=""/>
        <dsp:cNvSpPr/>
      </dsp:nvSpPr>
      <dsp:spPr>
        <a:xfrm>
          <a:off x="3394902" y="3033212"/>
          <a:ext cx="829968" cy="829968"/>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0071CC7-6609-4C0F-AEF4-02F37D99FB25}">
      <dsp:nvSpPr>
        <dsp:cNvPr id="0" name=""/>
        <dsp:cNvSpPr/>
      </dsp:nvSpPr>
      <dsp:spPr>
        <a:xfrm>
          <a:off x="3569196" y="3207505"/>
          <a:ext cx="481381" cy="48138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E500A93-7D1E-475F-8E63-F9EC2D95D641}">
      <dsp:nvSpPr>
        <dsp:cNvPr id="0" name=""/>
        <dsp:cNvSpPr/>
      </dsp:nvSpPr>
      <dsp:spPr>
        <a:xfrm>
          <a:off x="4402722" y="3033212"/>
          <a:ext cx="1956354" cy="8299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kern="1200"/>
            <a:t>"Early detection and treatment of atherosclerosis are crucial for preventing severe complications and improving patient outcomes."</a:t>
          </a:r>
        </a:p>
      </dsp:txBody>
      <dsp:txXfrm>
        <a:off x="4402722" y="3033212"/>
        <a:ext cx="1956354" cy="82996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A88538-2883-4904-B25C-5ABFA01EA064}">
      <dsp:nvSpPr>
        <dsp:cNvPr id="0" name=""/>
        <dsp:cNvSpPr/>
      </dsp:nvSpPr>
      <dsp:spPr>
        <a:xfrm>
          <a:off x="0" y="612"/>
          <a:ext cx="6476834" cy="143384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6124D0C-3DD3-471A-97A0-E2244E44609D}">
      <dsp:nvSpPr>
        <dsp:cNvPr id="0" name=""/>
        <dsp:cNvSpPr/>
      </dsp:nvSpPr>
      <dsp:spPr>
        <a:xfrm>
          <a:off x="433738" y="323228"/>
          <a:ext cx="788615" cy="78861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6D9629D-94DB-4F0F-B8D5-1BA6A37E8729}">
      <dsp:nvSpPr>
        <dsp:cNvPr id="0" name=""/>
        <dsp:cNvSpPr/>
      </dsp:nvSpPr>
      <dsp:spPr>
        <a:xfrm>
          <a:off x="1656092" y="612"/>
          <a:ext cx="4820741" cy="14338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1749" tIns="151749" rIns="151749" bIns="151749" numCol="1" spcCol="1270" anchor="ctr" anchorCtr="0">
          <a:noAutofit/>
        </a:bodyPr>
        <a:lstStyle/>
        <a:p>
          <a:pPr marL="0" lvl="0" indent="0" algn="l" defTabSz="800100">
            <a:lnSpc>
              <a:spcPct val="100000"/>
            </a:lnSpc>
            <a:spcBef>
              <a:spcPct val="0"/>
            </a:spcBef>
            <a:spcAft>
              <a:spcPct val="35000"/>
            </a:spcAft>
            <a:buNone/>
          </a:pPr>
          <a:r>
            <a:rPr lang="en-US" sz="1800" kern="1200"/>
            <a:t>"The primary objective of this project is to develop a machine learning model for the automated detection of atherosclerosis in ultrasound images of the carotid artery."</a:t>
          </a:r>
        </a:p>
      </dsp:txBody>
      <dsp:txXfrm>
        <a:off x="1656092" y="612"/>
        <a:ext cx="4820741" cy="1433846"/>
      </dsp:txXfrm>
    </dsp:sp>
    <dsp:sp modelId="{9A446060-C31C-4A57-A437-62CE213CDE6E}">
      <dsp:nvSpPr>
        <dsp:cNvPr id="0" name=""/>
        <dsp:cNvSpPr/>
      </dsp:nvSpPr>
      <dsp:spPr>
        <a:xfrm>
          <a:off x="0" y="1792920"/>
          <a:ext cx="6476834" cy="143384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75F0A21-2CE8-4588-8A96-D11E43C82B0C}">
      <dsp:nvSpPr>
        <dsp:cNvPr id="0" name=""/>
        <dsp:cNvSpPr/>
      </dsp:nvSpPr>
      <dsp:spPr>
        <a:xfrm>
          <a:off x="433738" y="2115535"/>
          <a:ext cx="788615" cy="78861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7DF3689-5E9B-4BD4-A58C-269014908439}">
      <dsp:nvSpPr>
        <dsp:cNvPr id="0" name=""/>
        <dsp:cNvSpPr/>
      </dsp:nvSpPr>
      <dsp:spPr>
        <a:xfrm>
          <a:off x="1656092" y="1792920"/>
          <a:ext cx="4820741" cy="14338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1749" tIns="151749" rIns="151749" bIns="151749" numCol="1" spcCol="1270" anchor="ctr" anchorCtr="0">
          <a:noAutofit/>
        </a:bodyPr>
        <a:lstStyle/>
        <a:p>
          <a:pPr marL="0" lvl="0" indent="0" algn="l" defTabSz="800100">
            <a:lnSpc>
              <a:spcPct val="100000"/>
            </a:lnSpc>
            <a:spcBef>
              <a:spcPct val="0"/>
            </a:spcBef>
            <a:spcAft>
              <a:spcPct val="35000"/>
            </a:spcAft>
            <a:buNone/>
          </a:pPr>
          <a:r>
            <a:rPr lang="en-US" sz="1800" kern="1200"/>
            <a:t>"Specifically, we aim to train a deep learning model based on the U-Net architecture to segment and identify atherosclerotic plaques in the images."</a:t>
          </a:r>
        </a:p>
      </dsp:txBody>
      <dsp:txXfrm>
        <a:off x="1656092" y="1792920"/>
        <a:ext cx="4820741" cy="1433846"/>
      </dsp:txXfrm>
    </dsp:sp>
    <dsp:sp modelId="{4928AE2A-9DA8-4BB1-897A-6B74FE826650}">
      <dsp:nvSpPr>
        <dsp:cNvPr id="0" name=""/>
        <dsp:cNvSpPr/>
      </dsp:nvSpPr>
      <dsp:spPr>
        <a:xfrm>
          <a:off x="0" y="3585228"/>
          <a:ext cx="6476834" cy="143384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9E04578-771D-4400-B94A-E48A00FE87BF}">
      <dsp:nvSpPr>
        <dsp:cNvPr id="0" name=""/>
        <dsp:cNvSpPr/>
      </dsp:nvSpPr>
      <dsp:spPr>
        <a:xfrm>
          <a:off x="433738" y="3907843"/>
          <a:ext cx="788615" cy="78861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732BFD1-DB77-48E8-9DBB-B28FC1003EFF}">
      <dsp:nvSpPr>
        <dsp:cNvPr id="0" name=""/>
        <dsp:cNvSpPr/>
      </dsp:nvSpPr>
      <dsp:spPr>
        <a:xfrm>
          <a:off x="1656092" y="3585228"/>
          <a:ext cx="4820741" cy="14338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1749" tIns="151749" rIns="151749" bIns="151749" numCol="1" spcCol="1270" anchor="ctr" anchorCtr="0">
          <a:noAutofit/>
        </a:bodyPr>
        <a:lstStyle/>
        <a:p>
          <a:pPr marL="0" lvl="0" indent="0" algn="l" defTabSz="800100">
            <a:lnSpc>
              <a:spcPct val="100000"/>
            </a:lnSpc>
            <a:spcBef>
              <a:spcPct val="0"/>
            </a:spcBef>
            <a:spcAft>
              <a:spcPct val="35000"/>
            </a:spcAft>
            <a:buNone/>
          </a:pPr>
          <a:r>
            <a:rPr lang="en-US" sz="1800" kern="1200"/>
            <a:t>"We also aim to evaluate the model's performance using metrics such as the Intersection over Union (IoU) score, precision, recall, and F1-score."</a:t>
          </a:r>
        </a:p>
      </dsp:txBody>
      <dsp:txXfrm>
        <a:off x="1656092" y="3585228"/>
        <a:ext cx="4820741" cy="143384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59ACF5B-A479-468C-88F6-C1181030D20A}">
      <dsp:nvSpPr>
        <dsp:cNvPr id="0" name=""/>
        <dsp:cNvSpPr/>
      </dsp:nvSpPr>
      <dsp:spPr>
        <a:xfrm>
          <a:off x="0" y="3313"/>
          <a:ext cx="5127171" cy="53653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1816818-6B07-4878-9969-5EBBC7CA6766}">
      <dsp:nvSpPr>
        <dsp:cNvPr id="0" name=""/>
        <dsp:cNvSpPr/>
      </dsp:nvSpPr>
      <dsp:spPr>
        <a:xfrm>
          <a:off x="162302" y="124035"/>
          <a:ext cx="295384" cy="29509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CE534E5-2902-410C-A8A9-19DE15658A1B}">
      <dsp:nvSpPr>
        <dsp:cNvPr id="0" name=""/>
        <dsp:cNvSpPr/>
      </dsp:nvSpPr>
      <dsp:spPr>
        <a:xfrm>
          <a:off x="619990" y="3313"/>
          <a:ext cx="4377633" cy="7712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1627" tIns="81627" rIns="81627" bIns="81627" numCol="1" spcCol="1270" anchor="ctr" anchorCtr="0">
          <a:noAutofit/>
        </a:bodyPr>
        <a:lstStyle/>
        <a:p>
          <a:pPr marL="0" lvl="0" indent="0" algn="l" defTabSz="622300">
            <a:lnSpc>
              <a:spcPct val="100000"/>
            </a:lnSpc>
            <a:spcBef>
              <a:spcPct val="0"/>
            </a:spcBef>
            <a:spcAft>
              <a:spcPct val="35000"/>
            </a:spcAft>
            <a:buNone/>
          </a:pPr>
          <a:r>
            <a:rPr lang="en-US" sz="1400" kern="1200"/>
            <a:t>"The dataset for this project consists of ultrasound images of the carotid artery, along with corresponding labels indicating the presence or absence of atherosclerotic plaques."</a:t>
          </a:r>
        </a:p>
      </dsp:txBody>
      <dsp:txXfrm>
        <a:off x="619990" y="3313"/>
        <a:ext cx="4377633" cy="771274"/>
      </dsp:txXfrm>
    </dsp:sp>
    <dsp:sp modelId="{59AB8178-A230-49D4-9DF9-DF44F72556EF}">
      <dsp:nvSpPr>
        <dsp:cNvPr id="0" name=""/>
        <dsp:cNvSpPr/>
      </dsp:nvSpPr>
      <dsp:spPr>
        <a:xfrm>
          <a:off x="0" y="967406"/>
          <a:ext cx="5127171" cy="53653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7A3CBD9-A423-4618-8742-B8937E8E02B5}">
      <dsp:nvSpPr>
        <dsp:cNvPr id="0" name=""/>
        <dsp:cNvSpPr/>
      </dsp:nvSpPr>
      <dsp:spPr>
        <a:xfrm>
          <a:off x="162302" y="1088127"/>
          <a:ext cx="295384" cy="29509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0F8A2A6-EE6C-457D-A0B2-8B1EFC8FAFF1}">
      <dsp:nvSpPr>
        <dsp:cNvPr id="0" name=""/>
        <dsp:cNvSpPr/>
      </dsp:nvSpPr>
      <dsp:spPr>
        <a:xfrm>
          <a:off x="619990" y="967406"/>
          <a:ext cx="4377633" cy="7712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1627" tIns="81627" rIns="81627" bIns="81627" numCol="1" spcCol="1270" anchor="ctr" anchorCtr="0">
          <a:noAutofit/>
        </a:bodyPr>
        <a:lstStyle/>
        <a:p>
          <a:pPr marL="0" lvl="0" indent="0" algn="l" defTabSz="622300">
            <a:lnSpc>
              <a:spcPct val="100000"/>
            </a:lnSpc>
            <a:spcBef>
              <a:spcPct val="0"/>
            </a:spcBef>
            <a:spcAft>
              <a:spcPct val="35000"/>
            </a:spcAft>
            <a:buNone/>
          </a:pPr>
          <a:r>
            <a:rPr lang="en-US" sz="1400" kern="1200"/>
            <a:t>"The images were preprocessed to ensure consistency and suitability for the model."</a:t>
          </a:r>
        </a:p>
      </dsp:txBody>
      <dsp:txXfrm>
        <a:off x="619990" y="967406"/>
        <a:ext cx="4377633" cy="771274"/>
      </dsp:txXfrm>
    </dsp:sp>
    <dsp:sp modelId="{3D5B15C9-0908-4263-BCB5-6FF74A28A8FC}">
      <dsp:nvSpPr>
        <dsp:cNvPr id="0" name=""/>
        <dsp:cNvSpPr/>
      </dsp:nvSpPr>
      <dsp:spPr>
        <a:xfrm>
          <a:off x="0" y="1931499"/>
          <a:ext cx="5127171" cy="53653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5391B69-E09F-4A9E-9E9D-255F71A12F8D}">
      <dsp:nvSpPr>
        <dsp:cNvPr id="0" name=""/>
        <dsp:cNvSpPr/>
      </dsp:nvSpPr>
      <dsp:spPr>
        <a:xfrm>
          <a:off x="162302" y="2052220"/>
          <a:ext cx="295384" cy="29509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B739241-2B8C-452A-93E8-620321A1EA09}">
      <dsp:nvSpPr>
        <dsp:cNvPr id="0" name=""/>
        <dsp:cNvSpPr/>
      </dsp:nvSpPr>
      <dsp:spPr>
        <a:xfrm>
          <a:off x="619990" y="1931499"/>
          <a:ext cx="4377633" cy="7712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1627" tIns="81627" rIns="81627" bIns="81627" numCol="1" spcCol="1270" anchor="ctr" anchorCtr="0">
          <a:noAutofit/>
        </a:bodyPr>
        <a:lstStyle/>
        <a:p>
          <a:pPr marL="0" lvl="0" indent="0" algn="l" defTabSz="622300">
            <a:lnSpc>
              <a:spcPct val="100000"/>
            </a:lnSpc>
            <a:spcBef>
              <a:spcPct val="0"/>
            </a:spcBef>
            <a:spcAft>
              <a:spcPct val="35000"/>
            </a:spcAft>
            <a:buNone/>
          </a:pPr>
          <a:r>
            <a:rPr lang="en-US" sz="1400" kern="1200"/>
            <a:t>"The labels were one-hot encoded to represent the presence or absence of plaques in a binary format."</a:t>
          </a:r>
        </a:p>
      </dsp:txBody>
      <dsp:txXfrm>
        <a:off x="619990" y="1931499"/>
        <a:ext cx="4377633" cy="771274"/>
      </dsp:txXfrm>
    </dsp:sp>
    <dsp:sp modelId="{3BB1FF3E-937C-4876-94B2-2A811F4EE42F}">
      <dsp:nvSpPr>
        <dsp:cNvPr id="0" name=""/>
        <dsp:cNvSpPr/>
      </dsp:nvSpPr>
      <dsp:spPr>
        <a:xfrm>
          <a:off x="0" y="2895591"/>
          <a:ext cx="5127171" cy="53653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BDF507E-127D-429E-905E-BF6B7DEA25F9}">
      <dsp:nvSpPr>
        <dsp:cNvPr id="0" name=""/>
        <dsp:cNvSpPr/>
      </dsp:nvSpPr>
      <dsp:spPr>
        <a:xfrm>
          <a:off x="162302" y="3016313"/>
          <a:ext cx="295384" cy="29509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F46A64E-D390-4F0D-8BC2-367D8B674C02}">
      <dsp:nvSpPr>
        <dsp:cNvPr id="0" name=""/>
        <dsp:cNvSpPr/>
      </dsp:nvSpPr>
      <dsp:spPr>
        <a:xfrm>
          <a:off x="619990" y="2895591"/>
          <a:ext cx="4377633" cy="7712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1627" tIns="81627" rIns="81627" bIns="81627" numCol="1" spcCol="1270" anchor="ctr" anchorCtr="0">
          <a:noAutofit/>
        </a:bodyPr>
        <a:lstStyle/>
        <a:p>
          <a:pPr marL="0" lvl="0" indent="0" algn="l" defTabSz="622300">
            <a:lnSpc>
              <a:spcPct val="100000"/>
            </a:lnSpc>
            <a:spcBef>
              <a:spcPct val="0"/>
            </a:spcBef>
            <a:spcAft>
              <a:spcPct val="35000"/>
            </a:spcAft>
            <a:buNone/>
          </a:pPr>
          <a:r>
            <a:rPr lang="en-US" sz="1400" kern="1200"/>
            <a:t>"The dataset was split into training, validation, and test sets to ensure proper model training and evaluation."</a:t>
          </a:r>
        </a:p>
      </dsp:txBody>
      <dsp:txXfrm>
        <a:off x="619990" y="2895591"/>
        <a:ext cx="4377633" cy="771274"/>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BA3248A-FCBA-4538-91BB-8EA1C8C575E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a:extLst>
              <a:ext uri="{FF2B5EF4-FFF2-40B4-BE49-F238E27FC236}">
                <a16:creationId xmlns:a16="http://schemas.microsoft.com/office/drawing/2014/main" id="{2EDCFD71-1B38-4263-B845-13ED0170C90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C5D02A6-1DEC-41EB-81A1-F35E40B39432}" type="datetime1">
              <a:rPr lang="en-GB" smtClean="0"/>
              <a:t>17/08/2023</a:t>
            </a:fld>
            <a:endParaRPr lang="en-GB" dirty="0"/>
          </a:p>
        </p:txBody>
      </p:sp>
      <p:sp>
        <p:nvSpPr>
          <p:cNvPr id="4" name="Footer Placeholder 3">
            <a:extLst>
              <a:ext uri="{FF2B5EF4-FFF2-40B4-BE49-F238E27FC236}">
                <a16:creationId xmlns:a16="http://schemas.microsoft.com/office/drawing/2014/main" id="{5944538B-F3ED-44C7-B9D3-4566ABB9783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a:extLst>
              <a:ext uri="{FF2B5EF4-FFF2-40B4-BE49-F238E27FC236}">
                <a16:creationId xmlns:a16="http://schemas.microsoft.com/office/drawing/2014/main" id="{6DD54B66-A131-4DAC-BEFE-11AFA7521B4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6F95C10-1B97-4631-BBA9-B116D8CE397C}" type="slidenum">
              <a:rPr lang="en-GB" smtClean="0"/>
              <a:t>‹#›</a:t>
            </a:fld>
            <a:endParaRPr lang="en-GB"/>
          </a:p>
        </p:txBody>
      </p:sp>
    </p:spTree>
    <p:extLst>
      <p:ext uri="{BB962C8B-B14F-4D97-AF65-F5344CB8AC3E}">
        <p14:creationId xmlns:p14="http://schemas.microsoft.com/office/powerpoint/2010/main" val="172439257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noProof="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7057704-6EDB-46AC-8852-2827E769FDB2}" type="datetime1">
              <a:rPr lang="en-GB" smtClean="0"/>
              <a:pPr/>
              <a:t>17/08/2023</a:t>
            </a:fld>
            <a:endParaRPr lang="en-GB"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noProof="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noProof="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D8DB08D-32FE-4C56-95DB-2741485080A6}" type="slidenum">
              <a:rPr lang="en-GB" noProof="0" smtClean="0"/>
              <a:t>‹#›</a:t>
            </a:fld>
            <a:endParaRPr lang="en-GB" noProof="0"/>
          </a:p>
        </p:txBody>
      </p:sp>
    </p:spTree>
    <p:extLst>
      <p:ext uri="{BB962C8B-B14F-4D97-AF65-F5344CB8AC3E}">
        <p14:creationId xmlns:p14="http://schemas.microsoft.com/office/powerpoint/2010/main" val="1330303885"/>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BD8DB08D-32FE-4C56-95DB-2741485080A6}" type="slidenum">
              <a:rPr lang="en-GB" smtClean="0"/>
              <a:t>1</a:t>
            </a:fld>
            <a:endParaRPr lang="en-GB"/>
          </a:p>
        </p:txBody>
      </p:sp>
    </p:spTree>
    <p:extLst>
      <p:ext uri="{BB962C8B-B14F-4D97-AF65-F5344CB8AC3E}">
        <p14:creationId xmlns:p14="http://schemas.microsoft.com/office/powerpoint/2010/main" val="7825881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dirty="0"/>
              <a:t>Click to edit Master title style</a:t>
            </a:r>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dirty="0"/>
              <a:t>Click to edit Master subtitle style</a:t>
            </a:r>
          </a:p>
        </p:txBody>
      </p:sp>
      <p:sp>
        <p:nvSpPr>
          <p:cNvPr id="4" name="Date Placeholder 3"/>
          <p:cNvSpPr>
            <a:spLocks noGrp="1"/>
          </p:cNvSpPr>
          <p:nvPr>
            <p:ph type="dt" sz="half" idx="10"/>
          </p:nvPr>
        </p:nvSpPr>
        <p:spPr/>
        <p:txBody>
          <a:bodyPr/>
          <a:lstStyle/>
          <a:p>
            <a:fld id="{4BDF68E2-58F2-4D09-BE8B-E3BD06533059}" type="datetimeFigureOut">
              <a:rPr lang="en-US" dirty="0"/>
              <a:t>8/17/23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157629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lIns="45720" tIns="0" rIns="45720" bIns="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E2D6473-DF6D-4702-B328-E0DD40540A4E}" type="datetimeFigureOut">
              <a:rPr lang="en-US" dirty="0"/>
              <a:t>8/17/23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33189918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dirty="0"/>
              <a:t>Click to edit Master title style</a:t>
            </a:r>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E26F7E3A-B166-407D-9866-32884E7D5B37}" type="datetimeFigureOut">
              <a:rPr lang="en-US" dirty="0"/>
              <a:t>8/17/23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9331765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28FC5F6-F338-4AE4-BB23-26385BCFC423}" type="datetimeFigureOut">
              <a:rPr lang="en-US" dirty="0"/>
              <a:t>8/17/23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113E31D-E2AB-40D1-8B51-AFA5AFEF393A}" type="slidenum">
              <a:rPr lang="en-US" dirty="0"/>
              <a:t>‹#›</a:t>
            </a:fld>
            <a:endParaRPr lang="en-US" dirty="0"/>
          </a:p>
        </p:txBody>
      </p:sp>
    </p:spTree>
    <p:extLst>
      <p:ext uri="{BB962C8B-B14F-4D97-AF65-F5344CB8AC3E}">
        <p14:creationId xmlns:p14="http://schemas.microsoft.com/office/powerpoint/2010/main" val="4488390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dirty="0"/>
              <a:t>Click to edit Master title style</a:t>
            </a:r>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20EBB0C4-6273-4C6E-B9BD-2EDC30F1CD52}" type="datetimeFigureOut">
              <a:rPr lang="en-US" dirty="0"/>
              <a:t>8/17/23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61099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dirty="0"/>
              <a:t>Click to edit Master title style</a:t>
            </a:r>
          </a:p>
        </p:txBody>
      </p:sp>
      <p:sp>
        <p:nvSpPr>
          <p:cNvPr id="3" name="Content Placeholder 2"/>
          <p:cNvSpPr>
            <a:spLocks noGrp="1"/>
          </p:cNvSpPr>
          <p:nvPr>
            <p:ph sz="half" idx="1"/>
          </p:nvPr>
        </p:nvSpPr>
        <p:spPr>
          <a:xfrm>
            <a:off x="1097279" y="1845734"/>
            <a:ext cx="4937760" cy="40233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217920" y="1845735"/>
            <a:ext cx="4937760" cy="40233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19AB4D41-86C1-4908-B66A-0B50CEB3BF29}" type="datetimeFigureOut">
              <a:rPr lang="en-US" dirty="0"/>
              <a:t>8/17/23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24081059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dirty="0"/>
              <a:t>Click to edit Master title style</a:t>
            </a:r>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E6426E2C-56C1-4E0D-A793-0088A7FDD37E}" type="datetimeFigureOut">
              <a:rPr lang="en-US" dirty="0"/>
              <a:t>8/17/23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27786894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C8C39B41-D8B5-4052-B551-9B5525EAA8B6}" type="datetimeFigureOut">
              <a:rPr lang="en-US" dirty="0"/>
              <a:t>8/17/23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5101517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4D94136C-8742-45B2-AF27-D93DF72833A9}" type="datetimeFigureOut">
              <a:rPr lang="en-US" dirty="0"/>
              <a:t>8/17/23</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spTree>
    <p:extLst>
      <p:ext uri="{BB962C8B-B14F-4D97-AF65-F5344CB8AC3E}">
        <p14:creationId xmlns:p14="http://schemas.microsoft.com/office/powerpoint/2010/main" val="6092792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dirty="0"/>
              <a:t>Click to edit Master title style</a:t>
            </a:r>
          </a:p>
        </p:txBody>
      </p:sp>
      <p:sp>
        <p:nvSpPr>
          <p:cNvPr id="3" name="Content Placeholder 2"/>
          <p:cNvSpPr>
            <a:spLocks noGrp="1"/>
          </p:cNvSpPr>
          <p:nvPr>
            <p:ph idx="1"/>
          </p:nvPr>
        </p:nvSpPr>
        <p:spPr>
          <a:xfrm>
            <a:off x="4800600" y="731520"/>
            <a:ext cx="6492240" cy="5257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32ABBEA6-7C60-4B02-AE87-00D78D8422AF}" type="datetimeFigureOut">
              <a:rPr lang="en-US" dirty="0"/>
              <a:t>8/17/23</a:t>
            </a:fld>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4FAB73BC-B049-4115-A692-8D63A059BFB8}" type="slidenum">
              <a:rPr lang="en-US" dirty="0"/>
              <a:pPr/>
              <a:t>‹#›</a:t>
            </a:fld>
            <a:endParaRPr lang="en-US" dirty="0"/>
          </a:p>
        </p:txBody>
      </p:sp>
    </p:spTree>
    <p:extLst>
      <p:ext uri="{BB962C8B-B14F-4D97-AF65-F5344CB8AC3E}">
        <p14:creationId xmlns:p14="http://schemas.microsoft.com/office/powerpoint/2010/main" val="27760828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dirty="0"/>
              <a:t>Click to edit Master title style</a:t>
            </a:r>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C9CAD897-D46E-4AD2-BD9B-49DD3E640873}" type="datetimeFigureOut">
              <a:rPr lang="en-US" dirty="0"/>
              <a:t>8/17/23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18479467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98624D31-43A5-475A-80CF-332C9F6DCF35}" type="datetimeFigureOut">
              <a:rPr lang="en-US" dirty="0"/>
              <a:t>8/17/23</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4FAB73BC-B049-4115-A692-8D63A059BFB8}" type="slidenum">
              <a:rPr lang="en-US" dirty="0"/>
              <a:pPr/>
              <a:t>‹#›</a:t>
            </a:fld>
            <a:endParaRPr 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39746826"/>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Lst>
  <p:hf sldNum="0"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hyperlink" Target="https://creativecommons.org/licenses/by-nc-nd/3.0/" TargetMode="External"/><Relationship Id="rId4" Type="http://schemas.openxmlformats.org/officeDocument/2006/relationships/hyperlink" Target="https://thelastwanderer.deviantart.com/art/Neural-Network-205781521"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rdcu.be/djKW0" TargetMode="External"/><Relationship Id="rId2" Type="http://schemas.openxmlformats.org/officeDocument/2006/relationships/image" Target="../media/image41.jpeg"/><Relationship Id="rId1" Type="http://schemas.openxmlformats.org/officeDocument/2006/relationships/slideLayout" Target="../slideLayouts/slideLayout2.xml"/><Relationship Id="rId6" Type="http://schemas.openxmlformats.org/officeDocument/2006/relationships/hyperlink" Target="https://www.kaggle.com/datasets/davidpiln/atherosclerosis-segmentation" TargetMode="External"/><Relationship Id="rId5" Type="http://schemas.openxmlformats.org/officeDocument/2006/relationships/hyperlink" Target="https://www.kaggle.com/datasets/hey24sheep/mayoclinicdataset" TargetMode="External"/><Relationship Id="rId4" Type="http://schemas.openxmlformats.org/officeDocument/2006/relationships/hyperlink" Target="https://doi.org/10.3390/jpm12030420"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s://digital-guerrilla.scot/information-management-technology/" TargetMode="External"/><Relationship Id="rId2" Type="http://schemas.openxmlformats.org/officeDocument/2006/relationships/image" Target="../media/image42.jpeg"/><Relationship Id="rId1" Type="http://schemas.openxmlformats.org/officeDocument/2006/relationships/slideLayout" Target="../slideLayouts/slideLayout2.xml"/><Relationship Id="rId4" Type="http://schemas.openxmlformats.org/officeDocument/2006/relationships/hyperlink" Target="https://creativecommons.org/licenses/by-nc-nd/3.0/"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hyperlink" Target="https://creepyhalloweenimages.com/free_halloween_photos/othercreepythings/slides/48-ctscan3sp.htm" TargetMode="External"/><Relationship Id="rId7" Type="http://schemas.openxmlformats.org/officeDocument/2006/relationships/diagramColors" Target="../diagrams/colors1.xml"/><Relationship Id="rId2" Type="http://schemas.openxmlformats.org/officeDocument/2006/relationships/image" Target="../media/image4.jpeg"/><Relationship Id="rId1" Type="http://schemas.openxmlformats.org/officeDocument/2006/relationships/slideLayout" Target="../slideLayouts/slideLayout2.xml"/><Relationship Id="rId6" Type="http://schemas.openxmlformats.org/officeDocument/2006/relationships/diagramQuickStyle" Target="../diagrams/quickStyle1.xml"/><Relationship Id="rId11" Type="http://schemas.openxmlformats.org/officeDocument/2006/relationships/image" Target="../media/image14.gif"/><Relationship Id="rId5" Type="http://schemas.openxmlformats.org/officeDocument/2006/relationships/diagramLayout" Target="../diagrams/layout1.xml"/><Relationship Id="rId10" Type="http://schemas.openxmlformats.org/officeDocument/2006/relationships/image" Target="../media/image13.jpeg"/><Relationship Id="rId4" Type="http://schemas.openxmlformats.org/officeDocument/2006/relationships/diagramData" Target="../diagrams/data1.xml"/><Relationship Id="rId9" Type="http://schemas.openxmlformats.org/officeDocument/2006/relationships/hyperlink" Target="https://creativecommons.org/licenses/by/3.0/" TargetMode="External"/></Relationships>
</file>

<file path=ppt/slides/_rels/slide4.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diagramLayout" Target="../diagrams/layout2.xml"/><Relationship Id="rId7" Type="http://schemas.openxmlformats.org/officeDocument/2006/relationships/image" Target="../media/image21.png"/><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10" Type="http://schemas.openxmlformats.org/officeDocument/2006/relationships/hyperlink" Target="https://creativecommons.org/licenses/by-sa/3.0/" TargetMode="External"/><Relationship Id="rId4" Type="http://schemas.openxmlformats.org/officeDocument/2006/relationships/diagramQuickStyle" Target="../diagrams/quickStyle2.xml"/><Relationship Id="rId9" Type="http://schemas.openxmlformats.org/officeDocument/2006/relationships/hyperlink" Target="https://ascensionglossary.com/index.php/Neural_Net"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25.png"/><Relationship Id="rId1" Type="http://schemas.openxmlformats.org/officeDocument/2006/relationships/slideLayout" Target="../slideLayouts/slideLayout4.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jpe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6000"/>
                <a:shade val="99000"/>
                <a:satMod val="140000"/>
              </a:schemeClr>
            </a:gs>
            <a:gs pos="65000">
              <a:schemeClr val="bg1">
                <a:tint val="100000"/>
                <a:shade val="80000"/>
                <a:satMod val="130000"/>
              </a:schemeClr>
            </a:gs>
            <a:gs pos="100000">
              <a:schemeClr val="bg1">
                <a:tint val="100000"/>
                <a:shade val="48000"/>
                <a:satMod val="120000"/>
              </a:schemeClr>
            </a:gs>
          </a:gsLst>
          <a:lin ang="16200000" scaled="0"/>
        </a:gradFill>
        <a:effectLst/>
      </p:bgPr>
    </p:bg>
    <p:spTree>
      <p:nvGrpSpPr>
        <p:cNvPr id="1" name=""/>
        <p:cNvGrpSpPr/>
        <p:nvPr/>
      </p:nvGrpSpPr>
      <p:grpSpPr>
        <a:xfrm>
          <a:off x="0" y="0"/>
          <a:ext cx="0" cy="0"/>
          <a:chOff x="0" y="0"/>
          <a:chExt cx="0" cy="0"/>
        </a:xfrm>
      </p:grpSpPr>
      <p:pic>
        <p:nvPicPr>
          <p:cNvPr id="4" name="Picture 3" descr="A white and black background&#10;&#10;Description automatically generated">
            <a:extLst>
              <a:ext uri="{FF2B5EF4-FFF2-40B4-BE49-F238E27FC236}">
                <a16:creationId xmlns:a16="http://schemas.microsoft.com/office/drawing/2014/main" id="{6C00A28A-7D1B-5FF3-43E4-BB42413C2DA2}"/>
              </a:ext>
            </a:extLst>
          </p:cNvPr>
          <p:cNvPicPr>
            <a:picLocks noChangeAspect="1"/>
          </p:cNvPicPr>
          <p:nvPr/>
        </p:nvPicPr>
        <p:blipFill rotWithShape="1">
          <a:blip r:embed="rId3">
            <a:alphaModFix amt="35000"/>
            <a:extLst>
              <a:ext uri="{837473B0-CC2E-450A-ABE3-18F120FF3D39}">
                <a1611:picAttrSrcUrl xmlns:a1611="http://schemas.microsoft.com/office/drawing/2016/11/main" r:id="rId4"/>
              </a:ext>
            </a:extLst>
          </a:blip>
          <a:srcRect t="5936" b="4064"/>
          <a:stretch/>
        </p:blipFill>
        <p:spPr>
          <a:xfrm>
            <a:off x="20" y="10"/>
            <a:ext cx="12191980" cy="6857990"/>
          </a:xfrm>
          <a:prstGeom prst="rect">
            <a:avLst/>
          </a:prstGeom>
        </p:spPr>
      </p:pic>
      <p:sp>
        <p:nvSpPr>
          <p:cNvPr id="2" name="Title 1"/>
          <p:cNvSpPr>
            <a:spLocks noGrp="1"/>
          </p:cNvSpPr>
          <p:nvPr>
            <p:ph type="ctrTitle"/>
          </p:nvPr>
        </p:nvSpPr>
        <p:spPr>
          <a:xfrm>
            <a:off x="801503" y="2959729"/>
            <a:ext cx="10594808" cy="1831608"/>
          </a:xfrm>
        </p:spPr>
        <p:txBody>
          <a:bodyPr rtlCol="0">
            <a:normAutofit fontScale="90000"/>
          </a:bodyPr>
          <a:lstStyle/>
          <a:p>
            <a:r>
              <a:rPr lang="en-GB" sz="5000" dirty="0">
                <a:solidFill>
                  <a:srgbClr val="FFFFFF"/>
                </a:solidFill>
                <a:ea typeface="+mj-lt"/>
                <a:cs typeface="+mj-lt"/>
              </a:rPr>
              <a:t>Atherosclerosis Detection in CT scan Images Using Deep Learning and AI Neural Networks </a:t>
            </a:r>
            <a:endParaRPr lang="en-US" sz="5000" dirty="0">
              <a:solidFill>
                <a:srgbClr val="FFFFFF"/>
              </a:solidFill>
            </a:endParaRPr>
          </a:p>
          <a:p>
            <a:br>
              <a:rPr lang="en-US" sz="5000" dirty="0"/>
            </a:br>
            <a:endParaRPr lang="en-US" sz="5000">
              <a:solidFill>
                <a:srgbClr val="FFFFFF"/>
              </a:solidFill>
            </a:endParaRPr>
          </a:p>
        </p:txBody>
      </p:sp>
      <p:sp>
        <p:nvSpPr>
          <p:cNvPr id="3" name="Subtitle 2"/>
          <p:cNvSpPr>
            <a:spLocks noGrp="1"/>
          </p:cNvSpPr>
          <p:nvPr>
            <p:ph type="subTitle" idx="1"/>
          </p:nvPr>
        </p:nvSpPr>
        <p:spPr>
          <a:xfrm>
            <a:off x="8473691" y="5544193"/>
            <a:ext cx="3933753" cy="1383630"/>
          </a:xfrm>
        </p:spPr>
        <p:txBody>
          <a:bodyPr vert="horz" lIns="91440" tIns="45720" rIns="91440" bIns="45720" rtlCol="0" anchor="t">
            <a:normAutofit fontScale="92500" lnSpcReduction="20000"/>
          </a:bodyPr>
          <a:lstStyle/>
          <a:p>
            <a:r>
              <a:rPr lang="en-GB" sz="2100">
                <a:solidFill>
                  <a:srgbClr val="FFFFFF"/>
                </a:solidFill>
                <a:ea typeface="+mj-lt"/>
                <a:cs typeface="+mj-lt"/>
              </a:rPr>
              <a:t>Abhinav Tyagi - 22202296 </a:t>
            </a:r>
            <a:endParaRPr lang="en-US">
              <a:solidFill>
                <a:srgbClr val="CCDDEA"/>
              </a:solidFill>
              <a:ea typeface="+mj-lt"/>
              <a:cs typeface="+mj-lt"/>
            </a:endParaRPr>
          </a:p>
          <a:p>
            <a:r>
              <a:rPr lang="en-GB" sz="2100" dirty="0">
                <a:solidFill>
                  <a:srgbClr val="FFFFFF"/>
                </a:solidFill>
                <a:ea typeface="+mj-lt"/>
                <a:cs typeface="+mj-lt"/>
              </a:rPr>
              <a:t>Yash Vats - 22204223</a:t>
            </a:r>
            <a:endParaRPr lang="en-US" dirty="0">
              <a:cs typeface="Calibri Light"/>
            </a:endParaRPr>
          </a:p>
          <a:p>
            <a:br>
              <a:rPr lang="en-US" dirty="0"/>
            </a:br>
            <a:endParaRPr lang="en-US" dirty="0"/>
          </a:p>
        </p:txBody>
      </p:sp>
      <p:cxnSp>
        <p:nvCxnSpPr>
          <p:cNvPr id="32" name="Straight Connector 31">
            <a:extLst>
              <a:ext uri="{FF2B5EF4-FFF2-40B4-BE49-F238E27FC236}">
                <a16:creationId xmlns:a16="http://schemas.microsoft.com/office/drawing/2014/main" id="{4071767D-5FF7-4508-B8B7-BB60FF3AB25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C4E89C94-E462-4566-A15A-32835FD68B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6" name="Rectangle 35">
            <a:extLst>
              <a:ext uri="{FF2B5EF4-FFF2-40B4-BE49-F238E27FC236}">
                <a16:creationId xmlns:a16="http://schemas.microsoft.com/office/drawing/2014/main" id="{E25F4A20-71FB-4A26-92E2-89DED49264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 name="TextBox 4">
            <a:extLst>
              <a:ext uri="{FF2B5EF4-FFF2-40B4-BE49-F238E27FC236}">
                <a16:creationId xmlns:a16="http://schemas.microsoft.com/office/drawing/2014/main" id="{C7109F16-E951-6B36-91B9-B62E83A6DF00}"/>
              </a:ext>
            </a:extLst>
          </p:cNvPr>
          <p:cNvSpPr txBox="1"/>
          <p:nvPr/>
        </p:nvSpPr>
        <p:spPr>
          <a:xfrm>
            <a:off x="9718246" y="6657945"/>
            <a:ext cx="2473754" cy="200055"/>
          </a:xfrm>
          <a:prstGeom prst="rect">
            <a:avLst/>
          </a:prstGeom>
          <a:solidFill>
            <a:srgbClr val="000000"/>
          </a:solidFill>
        </p:spPr>
        <p:txBody>
          <a:bodyPr wrap="none">
            <a:spAutoFit/>
          </a:bodyPr>
          <a:lstStyle/>
          <a:p>
            <a:pPr algn="r">
              <a:spcAft>
                <a:spcPts val="600"/>
              </a:spcAft>
            </a:pPr>
            <a:r>
              <a:rPr lang="en-US" sz="700">
                <a:solidFill>
                  <a:srgbClr val="FFFFFF"/>
                </a:solidFill>
                <a:hlinkClick r:id="rId4">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5">
                  <a:extLst>
                    <a:ext uri="{A12FA001-AC4F-418D-AE19-62706E023703}">
                      <ahyp:hlinkClr xmlns:ahyp="http://schemas.microsoft.com/office/drawing/2018/hyperlinkcolor" val="tx"/>
                    </a:ext>
                  </a:extLst>
                </a:hlinkClick>
              </a:rPr>
              <a:t>CC BY-NC-ND</a:t>
            </a:r>
            <a:r>
              <a:rPr lang="en-US" sz="700">
                <a:solidFill>
                  <a:srgbClr val="FFFFFF"/>
                </a:solidFill>
              </a:rPr>
              <a:t>.</a:t>
            </a:r>
          </a:p>
        </p:txBody>
      </p:sp>
    </p:spTree>
    <p:extLst>
      <p:ext uri="{BB962C8B-B14F-4D97-AF65-F5344CB8AC3E}">
        <p14:creationId xmlns:p14="http://schemas.microsoft.com/office/powerpoint/2010/main" val="356326839"/>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3" name="Rectangle 62">
            <a:extLst>
              <a:ext uri="{FF2B5EF4-FFF2-40B4-BE49-F238E27FC236}">
                <a16:creationId xmlns:a16="http://schemas.microsoft.com/office/drawing/2014/main" id="{E5958DBC-F4DA-42A8-8C52-860179790E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E639CB5-57CA-6223-B34B-E2EF4E7C6E48}"/>
              </a:ext>
            </a:extLst>
          </p:cNvPr>
          <p:cNvSpPr>
            <a:spLocks noGrp="1"/>
          </p:cNvSpPr>
          <p:nvPr>
            <p:ph type="title"/>
          </p:nvPr>
        </p:nvSpPr>
        <p:spPr>
          <a:xfrm>
            <a:off x="5144679" y="634946"/>
            <a:ext cx="6405063" cy="1450757"/>
          </a:xfrm>
        </p:spPr>
        <p:txBody>
          <a:bodyPr vert="horz" lIns="91440" tIns="45720" rIns="91440" bIns="45720" rtlCol="0" anchor="b">
            <a:normAutofit/>
          </a:bodyPr>
          <a:lstStyle/>
          <a:p>
            <a:r>
              <a:rPr lang="en-US"/>
              <a:t>Conclusion and Challenges</a:t>
            </a:r>
          </a:p>
        </p:txBody>
      </p:sp>
      <p:pic>
        <p:nvPicPr>
          <p:cNvPr id="3" name="Picture 2">
            <a:extLst>
              <a:ext uri="{FF2B5EF4-FFF2-40B4-BE49-F238E27FC236}">
                <a16:creationId xmlns:a16="http://schemas.microsoft.com/office/drawing/2014/main" id="{FAF9C49A-D4E8-20DF-913A-84274A9FAAEC}"/>
              </a:ext>
            </a:extLst>
          </p:cNvPr>
          <p:cNvPicPr>
            <a:picLocks noChangeAspect="1"/>
          </p:cNvPicPr>
          <p:nvPr/>
        </p:nvPicPr>
        <p:blipFill>
          <a:blip r:embed="rId2"/>
          <a:stretch>
            <a:fillRect/>
          </a:stretch>
        </p:blipFill>
        <p:spPr>
          <a:xfrm>
            <a:off x="633999" y="1145766"/>
            <a:ext cx="4020297" cy="1346799"/>
          </a:xfrm>
          <a:prstGeom prst="rect">
            <a:avLst/>
          </a:prstGeom>
        </p:spPr>
      </p:pic>
      <p:cxnSp>
        <p:nvCxnSpPr>
          <p:cNvPr id="65" name="Straight Connector 64">
            <a:extLst>
              <a:ext uri="{FF2B5EF4-FFF2-40B4-BE49-F238E27FC236}">
                <a16:creationId xmlns:a16="http://schemas.microsoft.com/office/drawing/2014/main" id="{79FCC9A9-2031-4283-9B27-34B62BB7F30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181247" y="2086188"/>
            <a:ext cx="585216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6F8BCE9E-266F-BC46-1A4A-E1889227C0FD}"/>
              </a:ext>
            </a:extLst>
          </p:cNvPr>
          <p:cNvPicPr>
            <a:picLocks noChangeAspect="1"/>
          </p:cNvPicPr>
          <p:nvPr/>
        </p:nvPicPr>
        <p:blipFill>
          <a:blip r:embed="rId3"/>
          <a:stretch>
            <a:fillRect/>
          </a:stretch>
        </p:blipFill>
        <p:spPr>
          <a:xfrm>
            <a:off x="1178978" y="3218101"/>
            <a:ext cx="2930338" cy="2476136"/>
          </a:xfrm>
          <a:prstGeom prst="rect">
            <a:avLst/>
          </a:prstGeom>
        </p:spPr>
      </p:pic>
      <p:sp>
        <p:nvSpPr>
          <p:cNvPr id="6" name="TextBox 5">
            <a:extLst>
              <a:ext uri="{FF2B5EF4-FFF2-40B4-BE49-F238E27FC236}">
                <a16:creationId xmlns:a16="http://schemas.microsoft.com/office/drawing/2014/main" id="{2A5476FB-FCCE-9926-43CF-20315491A302}"/>
              </a:ext>
            </a:extLst>
          </p:cNvPr>
          <p:cNvSpPr txBox="1"/>
          <p:nvPr/>
        </p:nvSpPr>
        <p:spPr>
          <a:xfrm>
            <a:off x="5144679" y="2198914"/>
            <a:ext cx="6405063" cy="3670180"/>
          </a:xfrm>
          <a:prstGeom prst="rect">
            <a:avLst/>
          </a:prstGeom>
        </p:spPr>
        <p:txBody>
          <a:bodyPr rot="0" spcFirstLastPara="0" vertOverflow="overflow" horzOverflow="overflow" vert="horz" lIns="0" tIns="45720" rIns="0" bIns="45720" numCol="1" spcCol="0" rtlCol="0" fromWordArt="0" anchorCtr="0" forceAA="0" compatLnSpc="1">
            <a:prstTxWarp prst="textNoShape">
              <a:avLst/>
            </a:prstTxWarp>
            <a:normAutofit/>
          </a:bodyPr>
          <a:lstStyle/>
          <a:p>
            <a:pPr defTabSz="914400">
              <a:lnSpc>
                <a:spcPct val="90000"/>
              </a:lnSpc>
              <a:spcAft>
                <a:spcPts val="600"/>
              </a:spcAft>
              <a:buClr>
                <a:schemeClr val="accent1"/>
              </a:buClr>
              <a:buFont typeface="Calibri" panose="020F0502020204030204" pitchFamily="34" charset="0"/>
            </a:pPr>
            <a:endParaRPr lang="en-US" dirty="0">
              <a:solidFill>
                <a:schemeClr val="tx1">
                  <a:lumMod val="75000"/>
                  <a:lumOff val="25000"/>
                </a:schemeClr>
              </a:solidFill>
            </a:endParaRPr>
          </a:p>
          <a:p>
            <a:pPr defTabSz="914400">
              <a:lnSpc>
                <a:spcPct val="90000"/>
              </a:lnSpc>
              <a:spcAft>
                <a:spcPts val="600"/>
              </a:spcAft>
              <a:buClr>
                <a:schemeClr val="accent1"/>
              </a:buClr>
              <a:buFont typeface="Calibri" panose="020F0502020204030204" pitchFamily="34" charset="0"/>
            </a:pPr>
            <a:r>
              <a:rPr lang="en-US" dirty="0">
                <a:solidFill>
                  <a:schemeClr val="tx1">
                    <a:lumMod val="75000"/>
                    <a:lumOff val="25000"/>
                  </a:schemeClr>
                </a:solidFill>
              </a:rPr>
              <a:t>"The matrix indicates that the classifier is performing well in predicting Background, Plague and Artifacts classes (high diagonal values), while it has some difficulty in accurately predicting the Lumen classes (low diagonal values and high off-diagonal values). ”</a:t>
            </a:r>
          </a:p>
          <a:p>
            <a:pPr defTabSz="914400">
              <a:lnSpc>
                <a:spcPct val="90000"/>
              </a:lnSpc>
              <a:spcAft>
                <a:spcPts val="600"/>
              </a:spcAft>
              <a:buClr>
                <a:schemeClr val="accent1"/>
              </a:buClr>
              <a:buFont typeface="Calibri" panose="020F0502020204030204" pitchFamily="34" charset="0"/>
            </a:pPr>
            <a:endParaRPr lang="en-US" dirty="0">
              <a:solidFill>
                <a:schemeClr val="tx1">
                  <a:lumMod val="75000"/>
                  <a:lumOff val="25000"/>
                </a:schemeClr>
              </a:solidFill>
            </a:endParaRPr>
          </a:p>
          <a:p>
            <a:pPr defTabSz="914400">
              <a:lnSpc>
                <a:spcPct val="90000"/>
              </a:lnSpc>
              <a:spcAft>
                <a:spcPts val="600"/>
              </a:spcAft>
              <a:buClr>
                <a:schemeClr val="accent1"/>
              </a:buClr>
              <a:buFont typeface="Calibri" panose="020F0502020204030204" pitchFamily="34" charset="0"/>
            </a:pPr>
            <a:endParaRPr lang="en-US" dirty="0">
              <a:solidFill>
                <a:schemeClr val="tx1">
                  <a:lumMod val="75000"/>
                  <a:lumOff val="25000"/>
                </a:schemeClr>
              </a:solidFill>
            </a:endParaRPr>
          </a:p>
          <a:p>
            <a:pPr defTabSz="914400">
              <a:lnSpc>
                <a:spcPct val="90000"/>
              </a:lnSpc>
              <a:spcAft>
                <a:spcPts val="600"/>
              </a:spcAft>
              <a:buClr>
                <a:schemeClr val="accent1"/>
              </a:buClr>
              <a:buFont typeface="Calibri" panose="020F0502020204030204" pitchFamily="34" charset="0"/>
            </a:pPr>
            <a:r>
              <a:rPr lang="en-US" dirty="0">
                <a:solidFill>
                  <a:schemeClr val="tx1">
                    <a:lumMod val="75000"/>
                    <a:lumOff val="25000"/>
                  </a:schemeClr>
                </a:solidFill>
              </a:rPr>
              <a:t>High Complexity- Time Consuming.</a:t>
            </a:r>
          </a:p>
          <a:p>
            <a:pPr defTabSz="914400">
              <a:lnSpc>
                <a:spcPct val="90000"/>
              </a:lnSpc>
              <a:spcAft>
                <a:spcPts val="600"/>
              </a:spcAft>
              <a:buClr>
                <a:schemeClr val="accent1"/>
              </a:buClr>
              <a:buFont typeface="Calibri" panose="020F0502020204030204" pitchFamily="34" charset="0"/>
            </a:pPr>
            <a:r>
              <a:rPr lang="en-US" dirty="0">
                <a:solidFill>
                  <a:schemeClr val="tx1">
                    <a:lumMod val="75000"/>
                    <a:lumOff val="25000"/>
                  </a:schemeClr>
                </a:solidFill>
              </a:rPr>
              <a:t>Lack of Data – on the Internet</a:t>
            </a:r>
          </a:p>
          <a:p>
            <a:pPr defTabSz="914400">
              <a:lnSpc>
                <a:spcPct val="90000"/>
              </a:lnSpc>
              <a:spcAft>
                <a:spcPts val="600"/>
              </a:spcAft>
              <a:buClr>
                <a:schemeClr val="accent1"/>
              </a:buClr>
              <a:buFont typeface="Calibri" panose="020F0502020204030204" pitchFamily="34" charset="0"/>
            </a:pPr>
            <a:r>
              <a:rPr lang="en-US" dirty="0">
                <a:solidFill>
                  <a:schemeClr val="tx1">
                    <a:lumMod val="75000"/>
                    <a:lumOff val="25000"/>
                  </a:schemeClr>
                </a:solidFill>
              </a:rPr>
              <a:t>Machine </a:t>
            </a:r>
            <a:r>
              <a:rPr lang="en-US" dirty="0" err="1">
                <a:solidFill>
                  <a:schemeClr val="tx1">
                    <a:lumMod val="75000"/>
                    <a:lumOff val="25000"/>
                  </a:schemeClr>
                </a:solidFill>
              </a:rPr>
              <a:t>Hinderence</a:t>
            </a:r>
            <a:r>
              <a:rPr lang="en-US" dirty="0">
                <a:solidFill>
                  <a:schemeClr val="tx1">
                    <a:lumMod val="75000"/>
                    <a:lumOff val="25000"/>
                  </a:schemeClr>
                </a:solidFill>
              </a:rPr>
              <a:t> </a:t>
            </a:r>
          </a:p>
        </p:txBody>
      </p:sp>
      <p:sp>
        <p:nvSpPr>
          <p:cNvPr id="67" name="Rectangle 66">
            <a:extLst>
              <a:ext uri="{FF2B5EF4-FFF2-40B4-BE49-F238E27FC236}">
                <a16:creationId xmlns:a16="http://schemas.microsoft.com/office/drawing/2014/main" id="{51DDD252-D7C8-4CE5-9C61-D60D722BC2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9" name="Rectangle 68">
            <a:extLst>
              <a:ext uri="{FF2B5EF4-FFF2-40B4-BE49-F238E27FC236}">
                <a16:creationId xmlns:a16="http://schemas.microsoft.com/office/drawing/2014/main" id="{2FBD75F5-C49C-4F6A-8D43-7A5939C233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6040916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6000"/>
                <a:shade val="99000"/>
                <a:satMod val="140000"/>
              </a:schemeClr>
            </a:gs>
            <a:gs pos="65000">
              <a:schemeClr val="bg1">
                <a:tint val="100000"/>
                <a:shade val="80000"/>
                <a:satMod val="130000"/>
              </a:schemeClr>
            </a:gs>
            <a:gs pos="100000">
              <a:schemeClr val="bg1">
                <a:tint val="100000"/>
                <a:shade val="48000"/>
                <a:satMod val="120000"/>
              </a:schemeClr>
            </a:gs>
          </a:gsLst>
          <a:lin ang="16200000" scaled="0"/>
        </a:gradFill>
        <a:effectLst/>
      </p:bgPr>
    </p:bg>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25C8D2C1-DA83-420D-9635-D52CE066B5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7" name="Rectangle 36">
            <a:extLst>
              <a:ext uri="{FF2B5EF4-FFF2-40B4-BE49-F238E27FC236}">
                <a16:creationId xmlns:a16="http://schemas.microsoft.com/office/drawing/2014/main" id="{434F74C9-6A0B-409E-AD1C-45B58BE91B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38" name="Straight Connector 37">
            <a:extLst>
              <a:ext uri="{FF2B5EF4-FFF2-40B4-BE49-F238E27FC236}">
                <a16:creationId xmlns:a16="http://schemas.microsoft.com/office/drawing/2014/main" id="{F5486A9D-1265-4B57-91E6-68E666B978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39" name="Picture 38" descr="Computer 3D windows background">
            <a:extLst>
              <a:ext uri="{FF2B5EF4-FFF2-40B4-BE49-F238E27FC236}">
                <a16:creationId xmlns:a16="http://schemas.microsoft.com/office/drawing/2014/main" id="{8D7059F6-F6CB-4497-D870-AFACE8A1CA23}"/>
              </a:ext>
            </a:extLst>
          </p:cNvPr>
          <p:cNvPicPr>
            <a:picLocks noChangeAspect="1"/>
          </p:cNvPicPr>
          <p:nvPr/>
        </p:nvPicPr>
        <p:blipFill rotWithShape="1">
          <a:blip r:embed="rId2">
            <a:alphaModFix amt="35000"/>
          </a:blip>
          <a:srcRect r="-2" b="-2"/>
          <a:stretch/>
        </p:blipFill>
        <p:spPr>
          <a:xfrm>
            <a:off x="20" y="10"/>
            <a:ext cx="12191980" cy="6857990"/>
          </a:xfrm>
          <a:prstGeom prst="rect">
            <a:avLst/>
          </a:prstGeom>
        </p:spPr>
      </p:pic>
      <p:sp>
        <p:nvSpPr>
          <p:cNvPr id="2" name="Title 1">
            <a:extLst>
              <a:ext uri="{FF2B5EF4-FFF2-40B4-BE49-F238E27FC236}">
                <a16:creationId xmlns:a16="http://schemas.microsoft.com/office/drawing/2014/main" id="{557C1498-74C3-C806-3A86-E09A8D42EACD}"/>
              </a:ext>
            </a:extLst>
          </p:cNvPr>
          <p:cNvSpPr>
            <a:spLocks noGrp="1"/>
          </p:cNvSpPr>
          <p:nvPr>
            <p:ph type="title"/>
          </p:nvPr>
        </p:nvSpPr>
        <p:spPr>
          <a:xfrm>
            <a:off x="1097280" y="758952"/>
            <a:ext cx="10058400" cy="3566160"/>
          </a:xfrm>
        </p:spPr>
        <p:txBody>
          <a:bodyPr vert="horz" lIns="91440" tIns="45720" rIns="91440" bIns="45720" rtlCol="0" anchor="b">
            <a:normAutofit/>
          </a:bodyPr>
          <a:lstStyle/>
          <a:p>
            <a:r>
              <a:rPr lang="en-US" sz="8000" dirty="0">
                <a:solidFill>
                  <a:srgbClr val="FFFFFF"/>
                </a:solidFill>
              </a:rPr>
              <a:t>Future Use</a:t>
            </a:r>
            <a:br>
              <a:rPr lang="en-US" sz="8000" dirty="0">
                <a:solidFill>
                  <a:srgbClr val="FFFFFF"/>
                </a:solidFill>
              </a:rPr>
            </a:br>
            <a:r>
              <a:rPr lang="en-US" sz="2000" dirty="0">
                <a:solidFill>
                  <a:srgbClr val="FFFFFF"/>
                </a:solidFill>
                <a:cs typeface="Calibri Light"/>
              </a:rPr>
              <a:t>Demo  - By Yash Vats</a:t>
            </a:r>
            <a:endParaRPr lang="en-US" sz="8000" dirty="0">
              <a:solidFill>
                <a:srgbClr val="FFFFFF"/>
              </a:solidFill>
              <a:cs typeface="Calibri Light"/>
            </a:endParaRPr>
          </a:p>
        </p:txBody>
      </p:sp>
      <p:cxnSp>
        <p:nvCxnSpPr>
          <p:cNvPr id="40" name="Straight Connector 39">
            <a:extLst>
              <a:ext uri="{FF2B5EF4-FFF2-40B4-BE49-F238E27FC236}">
                <a16:creationId xmlns:a16="http://schemas.microsoft.com/office/drawing/2014/main" id="{4071767D-5FF7-4508-B8B7-BB60FF3AB25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C4E89C94-E462-4566-A15A-32835FD68B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5" name="Rectangle 34">
            <a:extLst>
              <a:ext uri="{FF2B5EF4-FFF2-40B4-BE49-F238E27FC236}">
                <a16:creationId xmlns:a16="http://schemas.microsoft.com/office/drawing/2014/main" id="{E25F4A20-71FB-4A26-92E2-89DED49264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846133441"/>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11973C2-EB8B-452A-A698-4A252FD3AE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10162E77-11AD-44A7-84EC-40C59EEFBD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410FAAB-60DF-83FD-53FF-8AB309DB4C10}"/>
              </a:ext>
            </a:extLst>
          </p:cNvPr>
          <p:cNvSpPr>
            <a:spLocks noGrp="1"/>
          </p:cNvSpPr>
          <p:nvPr>
            <p:ph type="title"/>
          </p:nvPr>
        </p:nvSpPr>
        <p:spPr>
          <a:xfrm>
            <a:off x="5181601" y="634946"/>
            <a:ext cx="6368142" cy="1450757"/>
          </a:xfrm>
        </p:spPr>
        <p:txBody>
          <a:bodyPr>
            <a:normAutofit/>
          </a:bodyPr>
          <a:lstStyle/>
          <a:p>
            <a:r>
              <a:rPr lang="en-US" dirty="0">
                <a:cs typeface="Calibri Light"/>
              </a:rPr>
              <a:t>References</a:t>
            </a:r>
            <a:endParaRPr lang="en-US" dirty="0"/>
          </a:p>
        </p:txBody>
      </p:sp>
      <p:pic>
        <p:nvPicPr>
          <p:cNvPr id="5" name="Picture 4" descr="Scan of a human brain in a neurology clinic">
            <a:extLst>
              <a:ext uri="{FF2B5EF4-FFF2-40B4-BE49-F238E27FC236}">
                <a16:creationId xmlns:a16="http://schemas.microsoft.com/office/drawing/2014/main" id="{0FAC1CF1-4A16-FDD2-35A8-072C079BD0CD}"/>
              </a:ext>
            </a:extLst>
          </p:cNvPr>
          <p:cNvPicPr>
            <a:picLocks noChangeAspect="1"/>
          </p:cNvPicPr>
          <p:nvPr/>
        </p:nvPicPr>
        <p:blipFill rotWithShape="1">
          <a:blip r:embed="rId2"/>
          <a:srcRect l="48910" r="283" b="6"/>
          <a:stretch/>
        </p:blipFill>
        <p:spPr>
          <a:xfrm>
            <a:off x="20" y="-12128"/>
            <a:ext cx="4654276" cy="6870127"/>
          </a:xfrm>
          <a:prstGeom prst="rect">
            <a:avLst/>
          </a:prstGeom>
        </p:spPr>
      </p:pic>
      <p:cxnSp>
        <p:nvCxnSpPr>
          <p:cNvPr id="13" name="Straight Connector 12">
            <a:extLst>
              <a:ext uri="{FF2B5EF4-FFF2-40B4-BE49-F238E27FC236}">
                <a16:creationId xmlns:a16="http://schemas.microsoft.com/office/drawing/2014/main" id="{5AB158E9-1B40-4CD6-95F0-95CA11DF7B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87617" y="2085703"/>
            <a:ext cx="6170686"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B6D6A28C-914C-CD5D-BE20-766C77F9672A}"/>
              </a:ext>
            </a:extLst>
          </p:cNvPr>
          <p:cNvSpPr>
            <a:spLocks noGrp="1"/>
          </p:cNvSpPr>
          <p:nvPr>
            <p:ph idx="1"/>
          </p:nvPr>
        </p:nvSpPr>
        <p:spPr>
          <a:xfrm>
            <a:off x="5181601" y="2198914"/>
            <a:ext cx="6368142" cy="3670180"/>
          </a:xfrm>
        </p:spPr>
        <p:txBody>
          <a:bodyPr vert="horz" lIns="0" tIns="45720" rIns="0" bIns="45720" rtlCol="0" anchor="t">
            <a:normAutofit/>
          </a:bodyPr>
          <a:lstStyle/>
          <a:p>
            <a:r>
              <a:rPr lang="en-US" sz="1700" b="1" dirty="0">
                <a:ea typeface="+mn-lt"/>
                <a:cs typeface="+mn-lt"/>
                <a:hlinkClick r:id="rId3"/>
              </a:rPr>
              <a:t>https://rdcu.be/djKW0</a:t>
            </a:r>
            <a:r>
              <a:rPr lang="en-US" sz="1700" b="1" dirty="0">
                <a:ea typeface="+mn-lt"/>
                <a:cs typeface="+mn-lt"/>
              </a:rPr>
              <a:t> </a:t>
            </a:r>
            <a:r>
              <a:rPr lang="en-US" sz="1700" b="1" dirty="0">
                <a:latin typeface="Calibri"/>
                <a:ea typeface="+mn-lt"/>
                <a:cs typeface="+mn-lt"/>
              </a:rPr>
              <a:t>   "</a:t>
            </a:r>
            <a:r>
              <a:rPr lang="en-US" sz="1700" dirty="0">
                <a:latin typeface="Calibri"/>
                <a:ea typeface="+mn-lt"/>
                <a:cs typeface="+mn-lt"/>
              </a:rPr>
              <a:t>Performance of a Deep Neural Network Algorithm Based on a Small Medical Image Dataset: Incremental Impact of 3D-to-2D Reformation Combined with Novel Data Augmentation, Photometric Conversion, or Transfer Learning"</a:t>
            </a:r>
          </a:p>
          <a:p>
            <a:r>
              <a:rPr lang="en-US" sz="1700" dirty="0">
                <a:ea typeface="+mn-lt"/>
                <a:cs typeface="+mn-lt"/>
                <a:hlinkClick r:id="rId4"/>
              </a:rPr>
              <a:t>https://doi.org/10.3390/jpm12030420</a:t>
            </a:r>
            <a:r>
              <a:rPr lang="en-US" sz="1700" dirty="0">
                <a:ea typeface="+mn-lt"/>
                <a:cs typeface="+mn-lt"/>
              </a:rPr>
              <a:t>  "</a:t>
            </a:r>
            <a:r>
              <a:rPr lang="en-US" sz="1700" dirty="0">
                <a:latin typeface="Calibri"/>
                <a:ea typeface="+mn-lt"/>
                <a:cs typeface="Arial"/>
              </a:rPr>
              <a:t>Artificial Intelligence in Cardiovascular Atherosclerosis Imaging"</a:t>
            </a:r>
            <a:endParaRPr lang="en-US" sz="1700" dirty="0">
              <a:latin typeface="Calibri"/>
              <a:ea typeface="+mn-lt"/>
              <a:cs typeface="+mn-lt"/>
            </a:endParaRPr>
          </a:p>
          <a:p>
            <a:r>
              <a:rPr lang="en-US" sz="1700" dirty="0">
                <a:latin typeface="Calibri"/>
                <a:ea typeface="+mn-lt"/>
                <a:cs typeface="Arial"/>
              </a:rPr>
              <a:t>Datasets:</a:t>
            </a:r>
          </a:p>
          <a:p>
            <a:r>
              <a:rPr lang="en-US" sz="1700" dirty="0">
                <a:ea typeface="+mn-lt"/>
                <a:cs typeface="+mn-lt"/>
                <a:hlinkClick r:id="rId5"/>
              </a:rPr>
              <a:t>https://www.kaggle.com/datasets/hey24sheep/mayoclinicdataset</a:t>
            </a:r>
            <a:endParaRPr lang="en-US" sz="1700" dirty="0">
              <a:latin typeface="Calibri"/>
              <a:ea typeface="+mn-lt"/>
              <a:cs typeface="Arial"/>
            </a:endParaRPr>
          </a:p>
          <a:p>
            <a:r>
              <a:rPr lang="en-US" sz="1700" dirty="0">
                <a:ea typeface="+mn-lt"/>
                <a:cs typeface="+mn-lt"/>
                <a:hlinkClick r:id="rId6"/>
              </a:rPr>
              <a:t>https://www.kaggle.com/datasets/davidpiln/atherosclerosis-segmentation</a:t>
            </a:r>
            <a:endParaRPr lang="en-US" sz="1700" dirty="0">
              <a:latin typeface="Calibri"/>
              <a:ea typeface="+mn-lt"/>
              <a:cs typeface="+mn-lt"/>
            </a:endParaRPr>
          </a:p>
          <a:p>
            <a:endParaRPr lang="en-US" sz="1700">
              <a:latin typeface="Calibri"/>
              <a:ea typeface="+mn-lt"/>
              <a:cs typeface="+mn-lt"/>
            </a:endParaRPr>
          </a:p>
          <a:p>
            <a:pPr marL="0" indent="0">
              <a:buNone/>
            </a:pPr>
            <a:endParaRPr lang="en-US" sz="1700">
              <a:latin typeface="Calibri"/>
              <a:ea typeface="+mn-lt"/>
              <a:cs typeface="+mn-lt"/>
            </a:endParaRPr>
          </a:p>
        </p:txBody>
      </p:sp>
    </p:spTree>
    <p:extLst>
      <p:ext uri="{BB962C8B-B14F-4D97-AF65-F5344CB8AC3E}">
        <p14:creationId xmlns:p14="http://schemas.microsoft.com/office/powerpoint/2010/main" val="18003463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25C8D2C1-DA83-420D-9635-D52CE066B5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3" name="Rectangle 22">
            <a:extLst>
              <a:ext uri="{FF2B5EF4-FFF2-40B4-BE49-F238E27FC236}">
                <a16:creationId xmlns:a16="http://schemas.microsoft.com/office/drawing/2014/main" id="{434F74C9-6A0B-409E-AD1C-45B58BE91B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5" name="Straight Connector 24">
            <a:extLst>
              <a:ext uri="{FF2B5EF4-FFF2-40B4-BE49-F238E27FC236}">
                <a16:creationId xmlns:a16="http://schemas.microsoft.com/office/drawing/2014/main" id="{F5486A9D-1265-4B57-91E6-68E666B978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4" name="Content Placeholder 3" descr="A finger touching a sphere with network&#10;&#10;Description automatically generated">
            <a:extLst>
              <a:ext uri="{FF2B5EF4-FFF2-40B4-BE49-F238E27FC236}">
                <a16:creationId xmlns:a16="http://schemas.microsoft.com/office/drawing/2014/main" id="{2BAD4F4C-D309-E171-2EB3-289FB08CBC08}"/>
              </a:ext>
            </a:extLst>
          </p:cNvPr>
          <p:cNvPicPr>
            <a:picLocks noChangeAspect="1"/>
          </p:cNvPicPr>
          <p:nvPr/>
        </p:nvPicPr>
        <p:blipFill rotWithShape="1">
          <a:blip r:embed="rId2">
            <a:duotone>
              <a:prstClr val="black"/>
              <a:schemeClr val="tx2">
                <a:tint val="45000"/>
                <a:satMod val="400000"/>
              </a:schemeClr>
            </a:duotone>
            <a:alphaModFix amt="40000"/>
            <a:extLst>
              <a:ext uri="{837473B0-CC2E-450A-ABE3-18F120FF3D39}">
                <a1611:picAttrSrcUrl xmlns:a1611="http://schemas.microsoft.com/office/drawing/2016/11/main" r:id="rId3"/>
              </a:ext>
            </a:extLst>
          </a:blip>
          <a:srcRect l="25778"/>
          <a:stretch/>
        </p:blipFill>
        <p:spPr>
          <a:xfrm>
            <a:off x="20" y="10"/>
            <a:ext cx="12191980" cy="6857990"/>
          </a:xfrm>
          <a:prstGeom prst="rect">
            <a:avLst/>
          </a:prstGeom>
        </p:spPr>
      </p:pic>
      <p:sp>
        <p:nvSpPr>
          <p:cNvPr id="2" name="Title 1">
            <a:extLst>
              <a:ext uri="{FF2B5EF4-FFF2-40B4-BE49-F238E27FC236}">
                <a16:creationId xmlns:a16="http://schemas.microsoft.com/office/drawing/2014/main" id="{E9DFF904-F54C-9121-4E96-BD3F8BDE5C68}"/>
              </a:ext>
            </a:extLst>
          </p:cNvPr>
          <p:cNvSpPr>
            <a:spLocks noGrp="1"/>
          </p:cNvSpPr>
          <p:nvPr>
            <p:ph type="title"/>
          </p:nvPr>
        </p:nvSpPr>
        <p:spPr>
          <a:xfrm>
            <a:off x="1097280" y="758952"/>
            <a:ext cx="10058400" cy="3566160"/>
          </a:xfrm>
        </p:spPr>
        <p:txBody>
          <a:bodyPr vert="horz" lIns="91440" tIns="45720" rIns="91440" bIns="45720" rtlCol="0" anchor="b">
            <a:normAutofit/>
          </a:bodyPr>
          <a:lstStyle/>
          <a:p>
            <a:r>
              <a:rPr lang="en-US" sz="8000">
                <a:solidFill>
                  <a:schemeClr val="tx1">
                    <a:lumMod val="85000"/>
                    <a:lumOff val="15000"/>
                  </a:schemeClr>
                </a:solidFill>
              </a:rPr>
              <a:t>Thank you</a:t>
            </a:r>
          </a:p>
        </p:txBody>
      </p:sp>
      <p:cxnSp>
        <p:nvCxnSpPr>
          <p:cNvPr id="27" name="Straight Connector 26">
            <a:extLst>
              <a:ext uri="{FF2B5EF4-FFF2-40B4-BE49-F238E27FC236}">
                <a16:creationId xmlns:a16="http://schemas.microsoft.com/office/drawing/2014/main" id="{E6E50488-8E5E-4E36-9763-092234CAED4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2">
                <a:alpha val="80000"/>
              </a:schemeClr>
            </a:solidFill>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B9E780F8-2452-4595-A281-E594BA83DB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1" name="Rectangle 30">
            <a:extLst>
              <a:ext uri="{FF2B5EF4-FFF2-40B4-BE49-F238E27FC236}">
                <a16:creationId xmlns:a16="http://schemas.microsoft.com/office/drawing/2014/main" id="{A917F44A-7774-4C79-BEDC-0CC73C8C0E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 name="TextBox 4">
            <a:extLst>
              <a:ext uri="{FF2B5EF4-FFF2-40B4-BE49-F238E27FC236}">
                <a16:creationId xmlns:a16="http://schemas.microsoft.com/office/drawing/2014/main" id="{A73D678F-F0D5-467E-1397-1B0BF7C3F34D}"/>
              </a:ext>
            </a:extLst>
          </p:cNvPr>
          <p:cNvSpPr txBox="1"/>
          <p:nvPr/>
        </p:nvSpPr>
        <p:spPr>
          <a:xfrm>
            <a:off x="9718246" y="6657945"/>
            <a:ext cx="2473754" cy="200055"/>
          </a:xfrm>
          <a:prstGeom prst="rect">
            <a:avLst/>
          </a:prstGeom>
          <a:solidFill>
            <a:srgbClr val="000000"/>
          </a:solidFill>
        </p:spPr>
        <p:txBody>
          <a:bodyPr wrap="none">
            <a:spAutoFit/>
          </a:bodyPr>
          <a:lstStyle/>
          <a:p>
            <a:pPr algn="r">
              <a:spcAft>
                <a:spcPts val="600"/>
              </a:spcAft>
            </a:pPr>
            <a:r>
              <a:rPr lang="en-US" sz="700">
                <a:solidFill>
                  <a:srgbClr val="FFFFFF"/>
                </a:solidFill>
                <a:hlinkClick r:id="rId3">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4">
                  <a:extLst>
                    <a:ext uri="{A12FA001-AC4F-418D-AE19-62706E023703}">
                      <ahyp:hlinkClr xmlns:ahyp="http://schemas.microsoft.com/office/drawing/2018/hyperlinkcolor" val="tx"/>
                    </a:ext>
                  </a:extLst>
                </a:hlinkClick>
              </a:rPr>
              <a:t>CC BY-NC-ND</a:t>
            </a:r>
            <a:r>
              <a:rPr lang="en-US" sz="700">
                <a:solidFill>
                  <a:srgbClr val="FFFFFF"/>
                </a:solidFill>
              </a:rPr>
              <a:t>.</a:t>
            </a:r>
          </a:p>
        </p:txBody>
      </p:sp>
    </p:spTree>
    <p:extLst>
      <p:ext uri="{BB962C8B-B14F-4D97-AF65-F5344CB8AC3E}">
        <p14:creationId xmlns:p14="http://schemas.microsoft.com/office/powerpoint/2010/main" val="3101284887"/>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9">
            <a:extLst>
              <a:ext uri="{FF2B5EF4-FFF2-40B4-BE49-F238E27FC236}">
                <a16:creationId xmlns:a16="http://schemas.microsoft.com/office/drawing/2014/main" id="{C2579DAE-C141-48DB-810E-C070C30081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 name="Rectangle 11">
            <a:extLst>
              <a:ext uri="{FF2B5EF4-FFF2-40B4-BE49-F238E27FC236}">
                <a16:creationId xmlns:a16="http://schemas.microsoft.com/office/drawing/2014/main" id="{02FD90C3-6350-4D5B-9738-6E94EDF30F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5" name="Content Placeholder 4" descr="A graph of heart disease&#10;&#10;Description automatically generated">
            <a:extLst>
              <a:ext uri="{FF2B5EF4-FFF2-40B4-BE49-F238E27FC236}">
                <a16:creationId xmlns:a16="http://schemas.microsoft.com/office/drawing/2014/main" id="{8E7D75A1-F2CF-FB85-CA1A-D739BF77E537}"/>
              </a:ext>
            </a:extLst>
          </p:cNvPr>
          <p:cNvPicPr>
            <a:picLocks noGrp="1" noChangeAspect="1"/>
          </p:cNvPicPr>
          <p:nvPr>
            <p:ph idx="1"/>
          </p:nvPr>
        </p:nvPicPr>
        <p:blipFill>
          <a:blip r:embed="rId2"/>
          <a:stretch>
            <a:fillRect/>
          </a:stretch>
        </p:blipFill>
        <p:spPr>
          <a:xfrm>
            <a:off x="2727772" y="1"/>
            <a:ext cx="6733309" cy="6795654"/>
          </a:xfrm>
          <a:prstGeom prst="rect">
            <a:avLst/>
          </a:prstGeom>
        </p:spPr>
      </p:pic>
    </p:spTree>
    <p:extLst>
      <p:ext uri="{BB962C8B-B14F-4D97-AF65-F5344CB8AC3E}">
        <p14:creationId xmlns:p14="http://schemas.microsoft.com/office/powerpoint/2010/main" val="9694583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5" name="Content Placeholder 14" descr="A close up of x-ray images&#10;&#10;Description automatically generated">
            <a:extLst>
              <a:ext uri="{FF2B5EF4-FFF2-40B4-BE49-F238E27FC236}">
                <a16:creationId xmlns:a16="http://schemas.microsoft.com/office/drawing/2014/main" id="{76C660AA-1D9E-7AAD-89E2-2A263BF2F146}"/>
              </a:ext>
            </a:extLst>
          </p:cNvPr>
          <p:cNvPicPr>
            <a:picLocks noChangeAspect="1"/>
          </p:cNvPicPr>
          <p:nvPr/>
        </p:nvPicPr>
        <p:blipFill rotWithShape="1">
          <a:blip r:embed="rId2">
            <a:duotone>
              <a:schemeClr val="bg2">
                <a:shade val="45000"/>
                <a:satMod val="135000"/>
              </a:schemeClr>
              <a:prstClr val="white"/>
            </a:duotone>
            <a:alphaModFix amt="35000"/>
            <a:extLst>
              <a:ext uri="{837473B0-CC2E-450A-ABE3-18F120FF3D39}">
                <a1611:picAttrSrcUrl xmlns:a1611="http://schemas.microsoft.com/office/drawing/2016/11/main" r:id="rId3"/>
              </a:ext>
            </a:extLst>
          </a:blip>
          <a:srcRect t="6696" b="23428"/>
          <a:stretch/>
        </p:blipFill>
        <p:spPr>
          <a:xfrm>
            <a:off x="20" y="10"/>
            <a:ext cx="12191980" cy="6857990"/>
          </a:xfrm>
          <a:prstGeom prst="rect">
            <a:avLst/>
          </a:prstGeom>
        </p:spPr>
      </p:pic>
      <p:cxnSp>
        <p:nvCxnSpPr>
          <p:cNvPr id="38" name="Straight Connector 37">
            <a:extLst>
              <a:ext uri="{FF2B5EF4-FFF2-40B4-BE49-F238E27FC236}">
                <a16:creationId xmlns:a16="http://schemas.microsoft.com/office/drawing/2014/main" id="{E9F7CBA9-9D9B-479F-AAB5-BF785971CD8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3D742EAA-1EA3-8F27-A747-3E490E7AF635}"/>
              </a:ext>
            </a:extLst>
          </p:cNvPr>
          <p:cNvSpPr>
            <a:spLocks noGrp="1"/>
          </p:cNvSpPr>
          <p:nvPr>
            <p:ph type="title"/>
          </p:nvPr>
        </p:nvSpPr>
        <p:spPr>
          <a:xfrm>
            <a:off x="97513" y="-629372"/>
            <a:ext cx="10058400" cy="1450757"/>
          </a:xfrm>
        </p:spPr>
        <p:txBody>
          <a:bodyPr vert="horz" lIns="91440" tIns="45720" rIns="91440" bIns="45720" rtlCol="0">
            <a:normAutofit/>
          </a:bodyPr>
          <a:lstStyle/>
          <a:p>
            <a:r>
              <a:rPr lang="en-US" b="1" u="sng" dirty="0"/>
              <a:t>Introduction </a:t>
            </a:r>
            <a:endParaRPr lang="en-US" dirty="0"/>
          </a:p>
        </p:txBody>
      </p:sp>
      <p:graphicFrame>
        <p:nvGraphicFramePr>
          <p:cNvPr id="44" name="Content Placeholder 34">
            <a:extLst>
              <a:ext uri="{FF2B5EF4-FFF2-40B4-BE49-F238E27FC236}">
                <a16:creationId xmlns:a16="http://schemas.microsoft.com/office/drawing/2014/main" id="{4A6942F2-3A22-DD54-E10B-9A42B411F439}"/>
              </a:ext>
            </a:extLst>
          </p:cNvPr>
          <p:cNvGraphicFramePr>
            <a:graphicFrameLocks noGrp="1"/>
          </p:cNvGraphicFramePr>
          <p:nvPr>
            <p:ph idx="1"/>
            <p:extLst>
              <p:ext uri="{D42A27DB-BD31-4B8C-83A1-F6EECF244321}">
                <p14:modId xmlns:p14="http://schemas.microsoft.com/office/powerpoint/2010/main" val="451836340"/>
              </p:ext>
            </p:extLst>
          </p:nvPr>
        </p:nvGraphicFramePr>
        <p:xfrm>
          <a:off x="500716" y="-158095"/>
          <a:ext cx="6448926" cy="518497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40" name="Rectangle 39">
            <a:extLst>
              <a:ext uri="{FF2B5EF4-FFF2-40B4-BE49-F238E27FC236}">
                <a16:creationId xmlns:a16="http://schemas.microsoft.com/office/drawing/2014/main" id="{154480E5-678B-478F-9170-46502C5FB3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2" name="Rectangle 41">
            <a:extLst>
              <a:ext uri="{FF2B5EF4-FFF2-40B4-BE49-F238E27FC236}">
                <a16:creationId xmlns:a16="http://schemas.microsoft.com/office/drawing/2014/main" id="{B598D875-841B-47A7-B4C8-237DBCE2FB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TextBox 15">
            <a:extLst>
              <a:ext uri="{FF2B5EF4-FFF2-40B4-BE49-F238E27FC236}">
                <a16:creationId xmlns:a16="http://schemas.microsoft.com/office/drawing/2014/main" id="{21B05E58-7084-660C-E3B9-9B0ACF8EEAD8}"/>
              </a:ext>
            </a:extLst>
          </p:cNvPr>
          <p:cNvSpPr txBox="1"/>
          <p:nvPr/>
        </p:nvSpPr>
        <p:spPr>
          <a:xfrm>
            <a:off x="9990756" y="6657945"/>
            <a:ext cx="2201244" cy="200055"/>
          </a:xfrm>
          <a:prstGeom prst="rect">
            <a:avLst/>
          </a:prstGeom>
          <a:solidFill>
            <a:srgbClr val="000000"/>
          </a:solidFill>
        </p:spPr>
        <p:txBody>
          <a:bodyPr wrap="none">
            <a:spAutoFit/>
          </a:bodyPr>
          <a:lstStyle/>
          <a:p>
            <a:pPr algn="r">
              <a:spcAft>
                <a:spcPts val="600"/>
              </a:spcAft>
            </a:pPr>
            <a:r>
              <a:rPr lang="en-US" sz="700">
                <a:solidFill>
                  <a:srgbClr val="FFFFFF"/>
                </a:solidFill>
                <a:hlinkClick r:id="rId3">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9">
                  <a:extLst>
                    <a:ext uri="{A12FA001-AC4F-418D-AE19-62706E023703}">
                      <ahyp:hlinkClr xmlns:ahyp="http://schemas.microsoft.com/office/drawing/2018/hyperlinkcolor" val="tx"/>
                    </a:ext>
                  </a:extLst>
                </a:hlinkClick>
              </a:rPr>
              <a:t>CC BY</a:t>
            </a:r>
            <a:r>
              <a:rPr lang="en-US" sz="700">
                <a:solidFill>
                  <a:srgbClr val="FFFFFF"/>
                </a:solidFill>
              </a:rPr>
              <a:t>.</a:t>
            </a:r>
          </a:p>
        </p:txBody>
      </p:sp>
      <p:sp>
        <p:nvSpPr>
          <p:cNvPr id="18" name="TextBox 17">
            <a:extLst>
              <a:ext uri="{FF2B5EF4-FFF2-40B4-BE49-F238E27FC236}">
                <a16:creationId xmlns:a16="http://schemas.microsoft.com/office/drawing/2014/main" id="{10024F5E-B634-7DCF-51EC-D4DF68E9B38C}"/>
              </a:ext>
            </a:extLst>
          </p:cNvPr>
          <p:cNvSpPr txBox="1"/>
          <p:nvPr/>
        </p:nvSpPr>
        <p:spPr>
          <a:xfrm>
            <a:off x="7232555" y="819293"/>
            <a:ext cx="4865626" cy="243143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b="1" dirty="0">
                <a:cs typeface="Calibri"/>
              </a:rPr>
              <a:t>Motivation</a:t>
            </a:r>
          </a:p>
          <a:p>
            <a:endParaRPr lang="en-US" sz="1600" dirty="0">
              <a:ea typeface="+mn-lt"/>
              <a:cs typeface="+mn-lt"/>
            </a:endParaRPr>
          </a:p>
          <a:p>
            <a:pPr marL="285750" indent="-285750">
              <a:buFont typeface="Arial"/>
              <a:buChar char="•"/>
            </a:pPr>
            <a:r>
              <a:rPr lang="en-US" sz="1600" dirty="0">
                <a:ea typeface="+mn-lt"/>
                <a:cs typeface="+mn-lt"/>
              </a:rPr>
              <a:t>"Ultrasound imaging is a non-invasive, cost-effective, and widely accessible technique for visualizing the internal structures of the body."</a:t>
            </a:r>
            <a:endParaRPr lang="en-US" sz="1600" dirty="0">
              <a:cs typeface="Calibri"/>
            </a:endParaRPr>
          </a:p>
          <a:p>
            <a:pPr marL="285750" indent="-285750">
              <a:buFont typeface="Arial"/>
              <a:buChar char="•"/>
            </a:pPr>
            <a:r>
              <a:rPr lang="en-US" sz="1600" dirty="0">
                <a:ea typeface="+mn-lt"/>
                <a:cs typeface="+mn-lt"/>
              </a:rPr>
              <a:t>"Automated detection of atherosclerosis in ultrasound images can aid in early diagnosis, risk assessment, and treatment planning."</a:t>
            </a:r>
            <a:endParaRPr lang="en-US" sz="1600" dirty="0">
              <a:cs typeface="Calibri"/>
            </a:endParaRPr>
          </a:p>
          <a:p>
            <a:endParaRPr lang="en-US" sz="1600" dirty="0">
              <a:cs typeface="Calibri"/>
            </a:endParaRPr>
          </a:p>
        </p:txBody>
      </p:sp>
      <p:pic>
        <p:nvPicPr>
          <p:cNvPr id="19" name="Picture 18" descr="Close-up of a blood vessel&#10;&#10;Description automatically generated">
            <a:extLst>
              <a:ext uri="{FF2B5EF4-FFF2-40B4-BE49-F238E27FC236}">
                <a16:creationId xmlns:a16="http://schemas.microsoft.com/office/drawing/2014/main" id="{A1C774B0-34E9-3EF8-064A-11EA32E6BE5C}"/>
              </a:ext>
            </a:extLst>
          </p:cNvPr>
          <p:cNvPicPr>
            <a:picLocks noChangeAspect="1"/>
          </p:cNvPicPr>
          <p:nvPr/>
        </p:nvPicPr>
        <p:blipFill>
          <a:blip r:embed="rId10"/>
          <a:stretch>
            <a:fillRect/>
          </a:stretch>
        </p:blipFill>
        <p:spPr>
          <a:xfrm>
            <a:off x="8209262" y="4386910"/>
            <a:ext cx="2720282" cy="1725168"/>
          </a:xfrm>
          <a:prstGeom prst="rect">
            <a:avLst/>
          </a:prstGeom>
        </p:spPr>
      </p:pic>
      <p:pic>
        <p:nvPicPr>
          <p:cNvPr id="33" name="Picture 32" descr="A cross section of a body&#10;&#10;Description automatically generated">
            <a:extLst>
              <a:ext uri="{FF2B5EF4-FFF2-40B4-BE49-F238E27FC236}">
                <a16:creationId xmlns:a16="http://schemas.microsoft.com/office/drawing/2014/main" id="{F40A2CA9-69B6-4880-CD95-ECCE7C4C6EA9}"/>
              </a:ext>
            </a:extLst>
          </p:cNvPr>
          <p:cNvPicPr>
            <a:picLocks noChangeAspect="1"/>
          </p:cNvPicPr>
          <p:nvPr/>
        </p:nvPicPr>
        <p:blipFill>
          <a:blip r:embed="rId11"/>
          <a:stretch>
            <a:fillRect/>
          </a:stretch>
        </p:blipFill>
        <p:spPr>
          <a:xfrm>
            <a:off x="869281" y="3963002"/>
            <a:ext cx="5309936" cy="2064504"/>
          </a:xfrm>
          <a:prstGeom prst="rect">
            <a:avLst/>
          </a:prstGeom>
        </p:spPr>
      </p:pic>
    </p:spTree>
    <p:extLst>
      <p:ext uri="{BB962C8B-B14F-4D97-AF65-F5344CB8AC3E}">
        <p14:creationId xmlns:p14="http://schemas.microsoft.com/office/powerpoint/2010/main" val="16326942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 name="Rectangle 102">
            <a:extLst>
              <a:ext uri="{FF2B5EF4-FFF2-40B4-BE49-F238E27FC236}">
                <a16:creationId xmlns:a16="http://schemas.microsoft.com/office/drawing/2014/main" id="{FB5993E2-C02B-4335-ABA5-D8EC465551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05" name="Rectangle 104">
            <a:extLst>
              <a:ext uri="{FF2B5EF4-FFF2-40B4-BE49-F238E27FC236}">
                <a16:creationId xmlns:a16="http://schemas.microsoft.com/office/drawing/2014/main" id="{C0B801A2-5622-4BE8-9AD2-C337A2CD00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BD6C414E-02E3-207A-9E99-47E9798D1056}"/>
              </a:ext>
            </a:extLst>
          </p:cNvPr>
          <p:cNvSpPr>
            <a:spLocks noGrp="1"/>
          </p:cNvSpPr>
          <p:nvPr>
            <p:ph type="title"/>
          </p:nvPr>
        </p:nvSpPr>
        <p:spPr>
          <a:xfrm>
            <a:off x="532475" y="175940"/>
            <a:ext cx="3669234" cy="1000314"/>
          </a:xfrm>
        </p:spPr>
        <p:txBody>
          <a:bodyPr vert="horz" lIns="91440" tIns="45720" rIns="91440" bIns="45720" rtlCol="0" anchor="ctr">
            <a:normAutofit/>
          </a:bodyPr>
          <a:lstStyle/>
          <a:p>
            <a:r>
              <a:rPr lang="en-US" sz="3600" dirty="0">
                <a:solidFill>
                  <a:srgbClr val="FFFFFF"/>
                </a:solidFill>
              </a:rPr>
              <a:t>Objective</a:t>
            </a:r>
          </a:p>
        </p:txBody>
      </p:sp>
      <p:sp>
        <p:nvSpPr>
          <p:cNvPr id="107" name="Rectangle 106">
            <a:extLst>
              <a:ext uri="{FF2B5EF4-FFF2-40B4-BE49-F238E27FC236}">
                <a16:creationId xmlns:a16="http://schemas.microsoft.com/office/drawing/2014/main" id="{B7AF614F-5BC3-4086-99F5-B87C5847A0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99" name="TextBox 3">
            <a:extLst>
              <a:ext uri="{FF2B5EF4-FFF2-40B4-BE49-F238E27FC236}">
                <a16:creationId xmlns:a16="http://schemas.microsoft.com/office/drawing/2014/main" id="{F7576B73-A82B-E74B-6005-F676831B6E93}"/>
              </a:ext>
            </a:extLst>
          </p:cNvPr>
          <p:cNvGraphicFramePr/>
          <p:nvPr>
            <p:extLst>
              <p:ext uri="{D42A27DB-BD31-4B8C-83A1-F6EECF244321}">
                <p14:modId xmlns:p14="http://schemas.microsoft.com/office/powerpoint/2010/main" val="3519782716"/>
              </p:ext>
            </p:extLst>
          </p:nvPr>
        </p:nvGraphicFramePr>
        <p:xfrm>
          <a:off x="162702" y="1505607"/>
          <a:ext cx="6476834" cy="50196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83" name="Picture 82" descr="A diagram of blood vessels&#10;&#10;Description automatically generated">
            <a:extLst>
              <a:ext uri="{FF2B5EF4-FFF2-40B4-BE49-F238E27FC236}">
                <a16:creationId xmlns:a16="http://schemas.microsoft.com/office/drawing/2014/main" id="{8F6B28B7-5C5A-4503-CEBB-2BB910265218}"/>
              </a:ext>
            </a:extLst>
          </p:cNvPr>
          <p:cNvPicPr>
            <a:picLocks noChangeAspect="1"/>
          </p:cNvPicPr>
          <p:nvPr/>
        </p:nvPicPr>
        <p:blipFill>
          <a:blip r:embed="rId7"/>
          <a:stretch>
            <a:fillRect/>
          </a:stretch>
        </p:blipFill>
        <p:spPr>
          <a:xfrm>
            <a:off x="7904175" y="1037143"/>
            <a:ext cx="3023936" cy="1357578"/>
          </a:xfrm>
          <a:prstGeom prst="rect">
            <a:avLst/>
          </a:prstGeom>
        </p:spPr>
      </p:pic>
      <p:pic>
        <p:nvPicPr>
          <p:cNvPr id="111" name="Picture 110" descr="A close-up of a brain&#10;&#10;Description automatically generated">
            <a:extLst>
              <a:ext uri="{FF2B5EF4-FFF2-40B4-BE49-F238E27FC236}">
                <a16:creationId xmlns:a16="http://schemas.microsoft.com/office/drawing/2014/main" id="{6245AF64-9248-3C6C-5359-5C896C063553}"/>
              </a:ext>
            </a:extLst>
          </p:cNvPr>
          <p:cNvPicPr>
            <a:picLocks noChangeAspect="1"/>
          </p:cNvPicPr>
          <p:nvPr/>
        </p:nvPicPr>
        <p:blipFill>
          <a:blip r:embed="rId8">
            <a:extLst>
              <a:ext uri="{837473B0-CC2E-450A-ABE3-18F120FF3D39}">
                <a1611:picAttrSrcUrl xmlns:a1611="http://schemas.microsoft.com/office/drawing/2016/11/main" r:id="rId9"/>
              </a:ext>
            </a:extLst>
          </a:blip>
          <a:stretch>
            <a:fillRect/>
          </a:stretch>
        </p:blipFill>
        <p:spPr>
          <a:xfrm>
            <a:off x="8203740" y="2828997"/>
            <a:ext cx="2543688" cy="3793957"/>
          </a:xfrm>
          <a:prstGeom prst="rect">
            <a:avLst/>
          </a:prstGeom>
        </p:spPr>
      </p:pic>
      <p:sp>
        <p:nvSpPr>
          <p:cNvPr id="112" name="TextBox 111">
            <a:extLst>
              <a:ext uri="{FF2B5EF4-FFF2-40B4-BE49-F238E27FC236}">
                <a16:creationId xmlns:a16="http://schemas.microsoft.com/office/drawing/2014/main" id="{A57163D1-0957-9A25-055D-BAB364EB9660}"/>
              </a:ext>
            </a:extLst>
          </p:cNvPr>
          <p:cNvSpPr txBox="1"/>
          <p:nvPr/>
        </p:nvSpPr>
        <p:spPr>
          <a:xfrm>
            <a:off x="8037179" y="6875045"/>
            <a:ext cx="2263775" cy="317500"/>
          </a:xfrm>
          <a:prstGeom prst="rect">
            <a:avLst/>
          </a:prstGeom>
        </p:spPr>
        <p:txBody>
          <a:bodyPr>
            <a:normAutofit fontScale="47500" lnSpcReduction="20000"/>
          </a:bodyPr>
          <a:lstStyle/>
          <a:p>
            <a:r>
              <a:rPr lang="en-US">
                <a:hlinkClick r:id="rId9"/>
              </a:rPr>
              <a:t>This Photo</a:t>
            </a:r>
            <a:r>
              <a:rPr lang="en-US"/>
              <a:t> by Unknown author is licensed under </a:t>
            </a:r>
            <a:r>
              <a:rPr lang="en-US">
                <a:hlinkClick r:id="rId10"/>
              </a:rPr>
              <a:t>CC BY-SA</a:t>
            </a:r>
            <a:r>
              <a:rPr lang="en-US"/>
              <a:t>.</a:t>
            </a:r>
          </a:p>
        </p:txBody>
      </p:sp>
    </p:spTree>
    <p:extLst>
      <p:ext uri="{BB962C8B-B14F-4D97-AF65-F5344CB8AC3E}">
        <p14:creationId xmlns:p14="http://schemas.microsoft.com/office/powerpoint/2010/main" val="34959533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7C2DC10F-CD76-43DC-9E0B-CB291F740C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a:extLst>
              <a:ext uri="{FF2B5EF4-FFF2-40B4-BE49-F238E27FC236}">
                <a16:creationId xmlns:a16="http://schemas.microsoft.com/office/drawing/2014/main" id="{1C18170A-08B7-4230-A012-B24C20E393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6" name="Straight Connector 15">
            <a:extLst>
              <a:ext uri="{FF2B5EF4-FFF2-40B4-BE49-F238E27FC236}">
                <a16:creationId xmlns:a16="http://schemas.microsoft.com/office/drawing/2014/main" id="{52188B95-E375-4977-9E9C-E28CE956F6E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8" name="Rectangle 17">
            <a:extLst>
              <a:ext uri="{FF2B5EF4-FFF2-40B4-BE49-F238E27FC236}">
                <a16:creationId xmlns:a16="http://schemas.microsoft.com/office/drawing/2014/main" id="{E5958DBC-F4DA-42A8-8C52-860179790E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24B589C-B9DC-F73E-6C8D-5A6B6FE0A1F9}"/>
              </a:ext>
            </a:extLst>
          </p:cNvPr>
          <p:cNvSpPr>
            <a:spLocks noGrp="1"/>
          </p:cNvSpPr>
          <p:nvPr>
            <p:ph type="title"/>
          </p:nvPr>
        </p:nvSpPr>
        <p:spPr>
          <a:xfrm>
            <a:off x="5144679" y="634946"/>
            <a:ext cx="6405063" cy="1450757"/>
          </a:xfrm>
        </p:spPr>
        <p:txBody>
          <a:bodyPr vert="horz" lIns="91440" tIns="45720" rIns="91440" bIns="45720" rtlCol="0" anchor="b">
            <a:normAutofit/>
          </a:bodyPr>
          <a:lstStyle/>
          <a:p>
            <a:r>
              <a:rPr lang="en-US"/>
              <a:t>Methodology</a:t>
            </a:r>
            <a:endParaRPr lang="en-US" b="0" i="0"/>
          </a:p>
        </p:txBody>
      </p:sp>
      <p:pic>
        <p:nvPicPr>
          <p:cNvPr id="3" name="Content Placeholder 2" descr="A diagram of a graph&#10;&#10;Description automatically generated">
            <a:extLst>
              <a:ext uri="{FF2B5EF4-FFF2-40B4-BE49-F238E27FC236}">
                <a16:creationId xmlns:a16="http://schemas.microsoft.com/office/drawing/2014/main" id="{3E5FB5FC-D7EB-2B95-1779-9C3239CEC943}"/>
              </a:ext>
            </a:extLst>
          </p:cNvPr>
          <p:cNvPicPr>
            <a:picLocks noGrp="1" noChangeAspect="1"/>
          </p:cNvPicPr>
          <p:nvPr>
            <p:ph sz="half" idx="2"/>
          </p:nvPr>
        </p:nvPicPr>
        <p:blipFill>
          <a:blip r:embed="rId2"/>
          <a:stretch>
            <a:fillRect/>
          </a:stretch>
        </p:blipFill>
        <p:spPr>
          <a:xfrm>
            <a:off x="633999" y="939726"/>
            <a:ext cx="4020297" cy="1758880"/>
          </a:xfrm>
          <a:prstGeom prst="rect">
            <a:avLst/>
          </a:prstGeom>
        </p:spPr>
      </p:pic>
      <p:cxnSp>
        <p:nvCxnSpPr>
          <p:cNvPr id="20" name="Straight Connector 19">
            <a:extLst>
              <a:ext uri="{FF2B5EF4-FFF2-40B4-BE49-F238E27FC236}">
                <a16:creationId xmlns:a16="http://schemas.microsoft.com/office/drawing/2014/main" id="{79FCC9A9-2031-4283-9B27-34B62BB7F30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181247" y="2086188"/>
            <a:ext cx="585216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pic>
        <p:nvPicPr>
          <p:cNvPr id="6" name="Picture 5" descr="A giraffe in a field&#10;&#10;Description automatically generated">
            <a:extLst>
              <a:ext uri="{FF2B5EF4-FFF2-40B4-BE49-F238E27FC236}">
                <a16:creationId xmlns:a16="http://schemas.microsoft.com/office/drawing/2014/main" id="{A7FDFA6C-42C4-06C6-AE0E-33188C1B01D5}"/>
              </a:ext>
            </a:extLst>
          </p:cNvPr>
          <p:cNvPicPr>
            <a:picLocks noChangeAspect="1"/>
          </p:cNvPicPr>
          <p:nvPr/>
        </p:nvPicPr>
        <p:blipFill>
          <a:blip r:embed="rId3"/>
          <a:stretch>
            <a:fillRect/>
          </a:stretch>
        </p:blipFill>
        <p:spPr>
          <a:xfrm>
            <a:off x="633999" y="3511399"/>
            <a:ext cx="4020296" cy="1889539"/>
          </a:xfrm>
          <a:prstGeom prst="rect">
            <a:avLst/>
          </a:prstGeom>
        </p:spPr>
      </p:pic>
      <p:sp>
        <p:nvSpPr>
          <p:cNvPr id="7" name="Content Placeholder 6">
            <a:extLst>
              <a:ext uri="{FF2B5EF4-FFF2-40B4-BE49-F238E27FC236}">
                <a16:creationId xmlns:a16="http://schemas.microsoft.com/office/drawing/2014/main" id="{9BF1C444-C846-3A60-AF6C-961110E6D536}"/>
              </a:ext>
            </a:extLst>
          </p:cNvPr>
          <p:cNvSpPr>
            <a:spLocks noGrp="1"/>
          </p:cNvSpPr>
          <p:nvPr>
            <p:ph sz="half" idx="1"/>
          </p:nvPr>
        </p:nvSpPr>
        <p:spPr>
          <a:xfrm>
            <a:off x="5144679" y="2198914"/>
            <a:ext cx="6405063" cy="3670180"/>
          </a:xfrm>
        </p:spPr>
        <p:txBody>
          <a:bodyPr vert="horz" lIns="0" tIns="45720" rIns="0" bIns="45720" rtlCol="0">
            <a:normAutofit/>
          </a:bodyPr>
          <a:lstStyle/>
          <a:p>
            <a:r>
              <a:rPr lang="en-US" sz="1400"/>
              <a:t>The methodology for this project consists of several stages, including preprocessing, model development, training, evaluation, and interpretation."</a:t>
            </a:r>
          </a:p>
          <a:p>
            <a:r>
              <a:rPr lang="en-US" sz="1400"/>
              <a:t>"Preprocessing: The images were resized, normalized, and the labels were one-hot encoded. The dataset was split into training, validation, and test sets."</a:t>
            </a:r>
          </a:p>
          <a:p>
            <a:r>
              <a:rPr lang="en-US" sz="1400"/>
              <a:t>"Model Development: We used the U-Net architecture, a convolutional neural network (CNN) commonly used for image segmentation tasks."</a:t>
            </a:r>
          </a:p>
          <a:p>
            <a:r>
              <a:rPr lang="en-US" sz="1400"/>
              <a:t>"Training: The model was trained on the training set using the categorical cross entropy loss function and the Adam optimizer."</a:t>
            </a:r>
          </a:p>
          <a:p>
            <a:r>
              <a:rPr lang="en-US" sz="1400"/>
              <a:t>"Evaluation: The model's performance was evaluated on the test set using metrics such as IoU, precision, recall, and F1-score."</a:t>
            </a:r>
          </a:p>
          <a:p>
            <a:r>
              <a:rPr lang="en-US" sz="1400"/>
              <a:t>"Interpretation: We analyzed the results to understand the model's strengths and weaknesses and draw conclusions."</a:t>
            </a:r>
          </a:p>
          <a:p>
            <a:endParaRPr lang="en-US" sz="1400"/>
          </a:p>
        </p:txBody>
      </p:sp>
      <p:sp>
        <p:nvSpPr>
          <p:cNvPr id="22" name="Rectangle 21">
            <a:extLst>
              <a:ext uri="{FF2B5EF4-FFF2-40B4-BE49-F238E27FC236}">
                <a16:creationId xmlns:a16="http://schemas.microsoft.com/office/drawing/2014/main" id="{51DDD252-D7C8-4CE5-9C61-D60D722BC2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4" name="Rectangle 23">
            <a:extLst>
              <a:ext uri="{FF2B5EF4-FFF2-40B4-BE49-F238E27FC236}">
                <a16:creationId xmlns:a16="http://schemas.microsoft.com/office/drawing/2014/main" id="{2FBD75F5-C49C-4F6A-8D43-7A5939C233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8221485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7D379150-F6B4-45C8-BE10-6B278AD400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2" name="Rectangle 21">
            <a:extLst>
              <a:ext uri="{FF2B5EF4-FFF2-40B4-BE49-F238E27FC236}">
                <a16:creationId xmlns:a16="http://schemas.microsoft.com/office/drawing/2014/main" id="{5FFCF544-A370-4A5D-A95F-CA6E0E7191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4" name="Straight Connector 23">
            <a:extLst>
              <a:ext uri="{FF2B5EF4-FFF2-40B4-BE49-F238E27FC236}">
                <a16:creationId xmlns:a16="http://schemas.microsoft.com/office/drawing/2014/main" id="{6EEB3B97-A638-498B-8083-54191CE71E0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9" name="Rectangle 18">
            <a:extLst>
              <a:ext uri="{FF2B5EF4-FFF2-40B4-BE49-F238E27FC236}">
                <a16:creationId xmlns:a16="http://schemas.microsoft.com/office/drawing/2014/main" id="{52ABB703-2B0E-4C3B-B4A2-F3973548E5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FC3DA06-642B-317B-8542-FAA5E19E55F4}"/>
              </a:ext>
            </a:extLst>
          </p:cNvPr>
          <p:cNvSpPr>
            <a:spLocks noGrp="1"/>
          </p:cNvSpPr>
          <p:nvPr>
            <p:ph type="title"/>
          </p:nvPr>
        </p:nvSpPr>
        <p:spPr>
          <a:xfrm>
            <a:off x="6411685" y="474525"/>
            <a:ext cx="5127171" cy="1450757"/>
          </a:xfrm>
        </p:spPr>
        <p:txBody>
          <a:bodyPr vert="horz" lIns="91440" tIns="45720" rIns="91440" bIns="45720" rtlCol="0" anchor="b">
            <a:normAutofit/>
          </a:bodyPr>
          <a:lstStyle/>
          <a:p>
            <a:r>
              <a:rPr lang="en-US"/>
              <a:t>Dataset Analysis </a:t>
            </a:r>
            <a:endParaRPr lang="en-US" b="0" i="0"/>
          </a:p>
        </p:txBody>
      </p:sp>
      <p:pic>
        <p:nvPicPr>
          <p:cNvPr id="3" name="Content Placeholder 2" descr="A close-up of images of a person&amp;#39;s body&#10;&#10;Description automatically generated">
            <a:extLst>
              <a:ext uri="{FF2B5EF4-FFF2-40B4-BE49-F238E27FC236}">
                <a16:creationId xmlns:a16="http://schemas.microsoft.com/office/drawing/2014/main" id="{61EDE926-00C8-021B-78F5-F7C644F4E06E}"/>
              </a:ext>
            </a:extLst>
          </p:cNvPr>
          <p:cNvPicPr>
            <a:picLocks noGrp="1" noChangeAspect="1"/>
          </p:cNvPicPr>
          <p:nvPr>
            <p:ph sz="half" idx="2"/>
          </p:nvPr>
        </p:nvPicPr>
        <p:blipFill>
          <a:blip r:embed="rId2"/>
          <a:stretch>
            <a:fillRect/>
          </a:stretch>
        </p:blipFill>
        <p:spPr>
          <a:xfrm>
            <a:off x="299433" y="1084737"/>
            <a:ext cx="5680800" cy="3171055"/>
          </a:xfrm>
          <a:prstGeom prst="rect">
            <a:avLst/>
          </a:prstGeom>
        </p:spPr>
      </p:pic>
      <p:cxnSp>
        <p:nvCxnSpPr>
          <p:cNvPr id="26" name="Straight Connector 25">
            <a:extLst>
              <a:ext uri="{FF2B5EF4-FFF2-40B4-BE49-F238E27FC236}">
                <a16:creationId xmlns:a16="http://schemas.microsoft.com/office/drawing/2014/main" id="{9C21570E-E159-49A6-9891-FA397B7A92D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411684" y="2086188"/>
            <a:ext cx="4748808"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graphicFrame>
        <p:nvGraphicFramePr>
          <p:cNvPr id="32" name="Content Placeholder 7">
            <a:extLst>
              <a:ext uri="{FF2B5EF4-FFF2-40B4-BE49-F238E27FC236}">
                <a16:creationId xmlns:a16="http://schemas.microsoft.com/office/drawing/2014/main" id="{349099D9-D6D4-14B0-0AAB-71B3D779A7F7}"/>
              </a:ext>
            </a:extLst>
          </p:cNvPr>
          <p:cNvGraphicFramePr>
            <a:graphicFrameLocks noGrp="1"/>
          </p:cNvGraphicFramePr>
          <p:nvPr>
            <p:ph sz="half" idx="1"/>
          </p:nvPr>
        </p:nvGraphicFramePr>
        <p:xfrm>
          <a:off x="6411684" y="2198914"/>
          <a:ext cx="5127172" cy="36701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8" name="Rectangle 27">
            <a:extLst>
              <a:ext uri="{FF2B5EF4-FFF2-40B4-BE49-F238E27FC236}">
                <a16:creationId xmlns:a16="http://schemas.microsoft.com/office/drawing/2014/main" id="{E95DA498-D9A2-4DA9-B9DA-B3776E08CF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Rectangle 29">
            <a:extLst>
              <a:ext uri="{FF2B5EF4-FFF2-40B4-BE49-F238E27FC236}">
                <a16:creationId xmlns:a16="http://schemas.microsoft.com/office/drawing/2014/main" id="{82A73093-4B9D-420D-B17E-52293703A1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TextBox 3">
            <a:extLst>
              <a:ext uri="{FF2B5EF4-FFF2-40B4-BE49-F238E27FC236}">
                <a16:creationId xmlns:a16="http://schemas.microsoft.com/office/drawing/2014/main" id="{3EB375B9-65C1-45F6-0D26-3F1C01FF247F}"/>
              </a:ext>
            </a:extLst>
          </p:cNvPr>
          <p:cNvSpPr txBox="1"/>
          <p:nvPr/>
        </p:nvSpPr>
        <p:spPr>
          <a:xfrm>
            <a:off x="1489624" y="4325639"/>
            <a:ext cx="3758435"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dirty="0">
                <a:latin typeface="SFRM1200"/>
                <a:ea typeface="SFRM1200"/>
                <a:cs typeface="SFRM1200"/>
              </a:rPr>
              <a:t>As shown in Ground Truth Label</a:t>
            </a:r>
          </a:p>
          <a:p>
            <a:r>
              <a:rPr lang="en-US" sz="1600" dirty="0">
                <a:latin typeface="SFRM1200"/>
                <a:ea typeface="SFRM1200"/>
                <a:cs typeface="SFRM1200"/>
              </a:rPr>
              <a:t>1. Background - Black </a:t>
            </a:r>
            <a:endParaRPr lang="en-US" sz="1600">
              <a:latin typeface="Calibri" panose="020F0502020204030204"/>
              <a:ea typeface="SFRM1200"/>
              <a:cs typeface="Calibri" panose="020F0502020204030204"/>
            </a:endParaRPr>
          </a:p>
          <a:p>
            <a:r>
              <a:rPr lang="en-US" sz="1600" dirty="0">
                <a:latin typeface="SFRM1200"/>
                <a:ea typeface="SFRM1200"/>
                <a:cs typeface="SFRM1200"/>
              </a:rPr>
              <a:t>2. Plaque - Dark Gray </a:t>
            </a:r>
            <a:endParaRPr lang="en-US" sz="1600">
              <a:latin typeface="Calibri"/>
              <a:ea typeface="SFRM1200"/>
              <a:cs typeface="Calibri"/>
            </a:endParaRPr>
          </a:p>
          <a:p>
            <a:r>
              <a:rPr lang="en-US" sz="1600" dirty="0">
                <a:latin typeface="SFRM1200"/>
                <a:ea typeface="SFRM1200"/>
                <a:cs typeface="SFRM1200"/>
              </a:rPr>
              <a:t>3. Lumen - Light Gray </a:t>
            </a:r>
            <a:endParaRPr lang="en-US" sz="1600">
              <a:latin typeface="Calibri" panose="020F0502020204030204"/>
              <a:ea typeface="SFRM1200"/>
              <a:cs typeface="Calibri"/>
            </a:endParaRPr>
          </a:p>
          <a:p>
            <a:r>
              <a:rPr lang="en-US" sz="1600" dirty="0">
                <a:latin typeface="SFRM1200"/>
                <a:ea typeface="SFRM1200"/>
                <a:cs typeface="SFRM1200"/>
              </a:rPr>
              <a:t>4. Artifacts - White </a:t>
            </a:r>
            <a:endParaRPr lang="en-US" sz="1600">
              <a:cs typeface="Calibri"/>
            </a:endParaRPr>
          </a:p>
        </p:txBody>
      </p:sp>
    </p:spTree>
    <p:extLst>
      <p:ext uri="{BB962C8B-B14F-4D97-AF65-F5344CB8AC3E}">
        <p14:creationId xmlns:p14="http://schemas.microsoft.com/office/powerpoint/2010/main" val="31901603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7C2DC10F-CD76-43DC-9E0B-CB291F740C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 name="Rectangle 18">
            <a:extLst>
              <a:ext uri="{FF2B5EF4-FFF2-40B4-BE49-F238E27FC236}">
                <a16:creationId xmlns:a16="http://schemas.microsoft.com/office/drawing/2014/main" id="{1C18170A-08B7-4230-A012-B24C20E393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4" name="Straight Connector 13">
            <a:extLst>
              <a:ext uri="{FF2B5EF4-FFF2-40B4-BE49-F238E27FC236}">
                <a16:creationId xmlns:a16="http://schemas.microsoft.com/office/drawing/2014/main" id="{52188B95-E375-4977-9E9C-E28CE956F6E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5" name="Rectangle 14">
            <a:extLst>
              <a:ext uri="{FF2B5EF4-FFF2-40B4-BE49-F238E27FC236}">
                <a16:creationId xmlns:a16="http://schemas.microsoft.com/office/drawing/2014/main" id="{E5958DBC-F4DA-42A8-8C52-860179790E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58A4574-F80E-C8AD-9097-44B66105B312}"/>
              </a:ext>
            </a:extLst>
          </p:cNvPr>
          <p:cNvSpPr>
            <a:spLocks noGrp="1"/>
          </p:cNvSpPr>
          <p:nvPr>
            <p:ph type="title"/>
          </p:nvPr>
        </p:nvSpPr>
        <p:spPr>
          <a:xfrm>
            <a:off x="6873216" y="297057"/>
            <a:ext cx="3988721" cy="1460784"/>
          </a:xfrm>
        </p:spPr>
        <p:txBody>
          <a:bodyPr vert="horz" lIns="91440" tIns="45720" rIns="91440" bIns="45720" rtlCol="0" anchor="b">
            <a:normAutofit/>
          </a:bodyPr>
          <a:lstStyle/>
          <a:p>
            <a:pPr algn="ctr"/>
            <a:r>
              <a:rPr lang="en-US"/>
              <a:t>U-Net</a:t>
            </a:r>
          </a:p>
        </p:txBody>
      </p:sp>
      <p:cxnSp>
        <p:nvCxnSpPr>
          <p:cNvPr id="16" name="Straight Connector 15">
            <a:extLst>
              <a:ext uri="{FF2B5EF4-FFF2-40B4-BE49-F238E27FC236}">
                <a16:creationId xmlns:a16="http://schemas.microsoft.com/office/drawing/2014/main" id="{79FCC9A9-2031-4283-9B27-34B62BB7F30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181247" y="2086188"/>
            <a:ext cx="585216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1DDD252-D7C8-4CE5-9C61-D60D722BC2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2" name="Picture 11">
            <a:extLst>
              <a:ext uri="{FF2B5EF4-FFF2-40B4-BE49-F238E27FC236}">
                <a16:creationId xmlns:a16="http://schemas.microsoft.com/office/drawing/2014/main" id="{211B096A-BFA0-41E8-F199-2BE32A0AD811}"/>
              </a:ext>
            </a:extLst>
          </p:cNvPr>
          <p:cNvPicPr>
            <a:picLocks noChangeAspect="1"/>
          </p:cNvPicPr>
          <p:nvPr/>
        </p:nvPicPr>
        <p:blipFill>
          <a:blip r:embed="rId2"/>
          <a:stretch>
            <a:fillRect/>
          </a:stretch>
        </p:blipFill>
        <p:spPr>
          <a:xfrm>
            <a:off x="6240715" y="3677889"/>
            <a:ext cx="5255537" cy="2571225"/>
          </a:xfrm>
          <a:prstGeom prst="rect">
            <a:avLst/>
          </a:prstGeom>
        </p:spPr>
      </p:pic>
      <p:sp>
        <p:nvSpPr>
          <p:cNvPr id="20" name="Rectangle 19">
            <a:extLst>
              <a:ext uri="{FF2B5EF4-FFF2-40B4-BE49-F238E27FC236}">
                <a16:creationId xmlns:a16="http://schemas.microsoft.com/office/drawing/2014/main" id="{2FBD75F5-C49C-4F6A-8D43-7A5939C233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3" name="Picture 12" descr="A screenshot of a computer&#10;&#10;Description automatically generated">
            <a:extLst>
              <a:ext uri="{FF2B5EF4-FFF2-40B4-BE49-F238E27FC236}">
                <a16:creationId xmlns:a16="http://schemas.microsoft.com/office/drawing/2014/main" id="{F9150252-9433-7CAB-332E-0360AB726867}"/>
              </a:ext>
            </a:extLst>
          </p:cNvPr>
          <p:cNvPicPr>
            <a:picLocks noChangeAspect="1"/>
          </p:cNvPicPr>
          <p:nvPr/>
        </p:nvPicPr>
        <p:blipFill>
          <a:blip r:embed="rId3"/>
          <a:stretch>
            <a:fillRect/>
          </a:stretch>
        </p:blipFill>
        <p:spPr>
          <a:xfrm>
            <a:off x="-56147" y="-1789"/>
            <a:ext cx="5237746" cy="6853552"/>
          </a:xfrm>
          <a:prstGeom prst="rect">
            <a:avLst/>
          </a:prstGeom>
        </p:spPr>
      </p:pic>
      <p:sp>
        <p:nvSpPr>
          <p:cNvPr id="4" name="Content Placeholder 3">
            <a:extLst>
              <a:ext uri="{FF2B5EF4-FFF2-40B4-BE49-F238E27FC236}">
                <a16:creationId xmlns:a16="http://schemas.microsoft.com/office/drawing/2014/main" id="{E8818882-42BC-B361-DA97-00C57809E768}"/>
              </a:ext>
            </a:extLst>
          </p:cNvPr>
          <p:cNvSpPr>
            <a:spLocks noGrp="1"/>
          </p:cNvSpPr>
          <p:nvPr>
            <p:ph sz="half" idx="2"/>
          </p:nvPr>
        </p:nvSpPr>
        <p:spPr>
          <a:xfrm>
            <a:off x="5658027" y="2126724"/>
            <a:ext cx="6533399" cy="3654138"/>
          </a:xfrm>
        </p:spPr>
        <p:txBody>
          <a:bodyPr vert="horz" lIns="0" tIns="45720" rIns="0" bIns="45720" rtlCol="0">
            <a:normAutofit/>
          </a:bodyPr>
          <a:lstStyle/>
          <a:p>
            <a:r>
              <a:rPr lang="en-US"/>
              <a:t>UNET is a U-shaped encoder-decoder network architecture, which consists of four encoder blocks and four decoder blocks that are connected via a bridge. The encoder network (contracting path) half the spatial dimensions and double the number of filters (feature channels) at each encoder block.</a:t>
            </a:r>
          </a:p>
        </p:txBody>
      </p:sp>
    </p:spTree>
    <p:extLst>
      <p:ext uri="{BB962C8B-B14F-4D97-AF65-F5344CB8AC3E}">
        <p14:creationId xmlns:p14="http://schemas.microsoft.com/office/powerpoint/2010/main" val="22172632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8D10A2-0EE8-4D42-144D-4EF052386F23}"/>
              </a:ext>
            </a:extLst>
          </p:cNvPr>
          <p:cNvSpPr>
            <a:spLocks noGrp="1"/>
          </p:cNvSpPr>
          <p:nvPr>
            <p:ph type="title"/>
          </p:nvPr>
        </p:nvSpPr>
        <p:spPr/>
        <p:txBody>
          <a:bodyPr/>
          <a:lstStyle/>
          <a:p>
            <a:r>
              <a:rPr lang="en-US" dirty="0"/>
              <a:t>U- Net Approach</a:t>
            </a:r>
          </a:p>
        </p:txBody>
      </p:sp>
      <p:sp>
        <p:nvSpPr>
          <p:cNvPr id="3" name="Content Placeholder 2">
            <a:extLst>
              <a:ext uri="{FF2B5EF4-FFF2-40B4-BE49-F238E27FC236}">
                <a16:creationId xmlns:a16="http://schemas.microsoft.com/office/drawing/2014/main" id="{692E52A2-206E-CCDF-A6DC-761F7E7F66AC}"/>
              </a:ext>
            </a:extLst>
          </p:cNvPr>
          <p:cNvSpPr>
            <a:spLocks noGrp="1"/>
          </p:cNvSpPr>
          <p:nvPr>
            <p:ph sz="half" idx="1"/>
          </p:nvPr>
        </p:nvSpPr>
        <p:spPr>
          <a:xfrm>
            <a:off x="453889" y="1845734"/>
            <a:ext cx="5241234" cy="4147562"/>
          </a:xfrm>
        </p:spPr>
        <p:txBody>
          <a:bodyPr>
            <a:normAutofit fontScale="25000" lnSpcReduction="20000"/>
          </a:bodyPr>
          <a:lstStyle/>
          <a:p>
            <a:pPr algn="l"/>
            <a:r>
              <a:rPr lang="en-IN" sz="4300" b="0" i="0" dirty="0">
                <a:solidFill>
                  <a:schemeClr val="tx1"/>
                </a:solidFill>
                <a:effectLst/>
              </a:rPr>
              <a:t>U-Net is a type of convolutional neural network (CNN) that was developed specifically for biomedical image segmentation. It was introduced by Olaf Ronneberger, Philipp Fischer, and Thomas Brox in their paper "U-Net: Convolutional Networks for Biomedical Image Segmentation," which was presented at the International Conference on Medical Image Computing and Computer-Assisted Intervention (MICCAI) in 2015.</a:t>
            </a:r>
          </a:p>
          <a:p>
            <a:pPr algn="l"/>
            <a:r>
              <a:rPr lang="en-IN" sz="4300" b="0" i="0" dirty="0">
                <a:solidFill>
                  <a:schemeClr val="tx1"/>
                </a:solidFill>
                <a:effectLst/>
              </a:rPr>
              <a:t>The name "U-Net" comes from the U-shaped architecture of the network, which consists of an encoding (down sampling) path and a decoding (up sampling) path, connected by skip connections.</a:t>
            </a:r>
          </a:p>
          <a:p>
            <a:pPr algn="l"/>
            <a:r>
              <a:rPr lang="en-IN" sz="4300" b="0" i="0" dirty="0">
                <a:solidFill>
                  <a:schemeClr val="tx1"/>
                </a:solidFill>
                <a:effectLst/>
              </a:rPr>
              <a:t>Here's an explanation of the U-Net architecture:</a:t>
            </a:r>
          </a:p>
          <a:p>
            <a:pPr algn="l">
              <a:buFont typeface="+mj-lt"/>
              <a:buAutoNum type="arabicPeriod"/>
            </a:pPr>
            <a:r>
              <a:rPr lang="en-IN" sz="4300" b="1" i="0" dirty="0">
                <a:solidFill>
                  <a:schemeClr val="tx1"/>
                </a:solidFill>
                <a:effectLst/>
              </a:rPr>
              <a:t>Encoder (Down sampling Path)</a:t>
            </a:r>
            <a:r>
              <a:rPr lang="en-IN" sz="4300" b="0" i="0" dirty="0">
                <a:solidFill>
                  <a:schemeClr val="tx1"/>
                </a:solidFill>
                <a:effectLst/>
              </a:rPr>
              <a:t>:</a:t>
            </a:r>
          </a:p>
          <a:p>
            <a:pPr marL="742950" lvl="1" indent="-285750" algn="l">
              <a:buFont typeface="+mj-lt"/>
              <a:buAutoNum type="arabicPeriod"/>
            </a:pPr>
            <a:r>
              <a:rPr lang="en-IN" sz="4300" b="0" i="0" dirty="0">
                <a:solidFill>
                  <a:schemeClr val="tx1"/>
                </a:solidFill>
                <a:effectLst/>
              </a:rPr>
              <a:t>The encoder path extracts features from the input image through a series of convolutional layers and max-pooling operations.</a:t>
            </a:r>
          </a:p>
          <a:p>
            <a:pPr marL="742950" lvl="1" indent="-285750" algn="l">
              <a:buFont typeface="+mj-lt"/>
              <a:buAutoNum type="arabicPeriod"/>
            </a:pPr>
            <a:r>
              <a:rPr lang="en-IN" sz="4300" b="0" i="0" dirty="0">
                <a:solidFill>
                  <a:schemeClr val="tx1"/>
                </a:solidFill>
                <a:effectLst/>
              </a:rPr>
              <a:t>At each level of the encoder, the spatial dimensions of the feature maps are reduced by half (via max-pooling), while the number of channels (feature maps) is increased.</a:t>
            </a:r>
          </a:p>
          <a:p>
            <a:pPr algn="l">
              <a:buFont typeface="+mj-lt"/>
              <a:buAutoNum type="arabicPeriod"/>
            </a:pPr>
            <a:r>
              <a:rPr lang="en-IN" sz="4300" b="1" i="0" dirty="0">
                <a:solidFill>
                  <a:schemeClr val="tx1"/>
                </a:solidFill>
                <a:effectLst/>
              </a:rPr>
              <a:t>Decoder (Up sampling Path)</a:t>
            </a:r>
            <a:r>
              <a:rPr lang="en-IN" sz="4300" b="0" i="0" dirty="0">
                <a:solidFill>
                  <a:schemeClr val="tx1"/>
                </a:solidFill>
                <a:effectLst/>
              </a:rPr>
              <a:t>:</a:t>
            </a:r>
          </a:p>
          <a:p>
            <a:pPr marL="742950" lvl="1" indent="-285750" algn="l">
              <a:buFont typeface="+mj-lt"/>
              <a:buAutoNum type="arabicPeriod"/>
            </a:pPr>
            <a:r>
              <a:rPr lang="en-IN" sz="4300" b="0" i="0" dirty="0">
                <a:solidFill>
                  <a:schemeClr val="tx1"/>
                </a:solidFill>
                <a:effectLst/>
              </a:rPr>
              <a:t>The decoder path reconstructs the segmentation mask from the encoded feature maps.</a:t>
            </a:r>
          </a:p>
          <a:p>
            <a:pPr marL="742950" lvl="1" indent="-285750" algn="l">
              <a:buFont typeface="+mj-lt"/>
              <a:buAutoNum type="arabicPeriod"/>
            </a:pPr>
            <a:r>
              <a:rPr lang="en-IN" sz="4400" b="0" i="0" dirty="0">
                <a:solidFill>
                  <a:schemeClr val="tx1"/>
                </a:solidFill>
                <a:effectLst/>
              </a:rPr>
              <a:t>At each level of the decoder, the spatial dimensions of the feature maps are increased by a factor of two (via </a:t>
            </a:r>
            <a:r>
              <a:rPr lang="en-IN" sz="4400" b="0" i="0" dirty="0" err="1">
                <a:solidFill>
                  <a:schemeClr val="tx1"/>
                </a:solidFill>
                <a:effectLst/>
              </a:rPr>
              <a:t>upsampling</a:t>
            </a:r>
            <a:r>
              <a:rPr lang="en-IN" sz="4400" b="0" i="0" dirty="0">
                <a:solidFill>
                  <a:schemeClr val="tx1"/>
                </a:solidFill>
                <a:effectLst/>
              </a:rPr>
              <a:t>), and the number of channels is decreased.</a:t>
            </a:r>
          </a:p>
          <a:p>
            <a:pPr marL="742950" lvl="1" indent="-285750" algn="l">
              <a:buFont typeface="+mj-lt"/>
              <a:buAutoNum type="arabicPeriod"/>
            </a:pPr>
            <a:r>
              <a:rPr lang="en-IN" sz="4400" b="0" i="0" dirty="0">
                <a:solidFill>
                  <a:schemeClr val="tx1"/>
                </a:solidFill>
                <a:effectLst/>
              </a:rPr>
              <a:t>The decoder receives input from both the encoder and the previous layer of the decoder through skip connections.</a:t>
            </a:r>
          </a:p>
          <a:p>
            <a:pPr marL="457200" lvl="1" indent="0" algn="l">
              <a:buNone/>
            </a:pPr>
            <a:endParaRPr lang="en-IN" sz="4300" b="0" i="0" dirty="0">
              <a:solidFill>
                <a:schemeClr val="tx1"/>
              </a:solidFill>
              <a:effectLst/>
            </a:endParaRPr>
          </a:p>
          <a:p>
            <a:endParaRPr lang="en-US" dirty="0"/>
          </a:p>
        </p:txBody>
      </p:sp>
      <p:sp>
        <p:nvSpPr>
          <p:cNvPr id="4" name="Content Placeholder 3">
            <a:extLst>
              <a:ext uri="{FF2B5EF4-FFF2-40B4-BE49-F238E27FC236}">
                <a16:creationId xmlns:a16="http://schemas.microsoft.com/office/drawing/2014/main" id="{AF53E298-11F6-4823-E888-5B9C17814188}"/>
              </a:ext>
            </a:extLst>
          </p:cNvPr>
          <p:cNvSpPr>
            <a:spLocks noGrp="1"/>
          </p:cNvSpPr>
          <p:nvPr>
            <p:ph sz="half" idx="2"/>
          </p:nvPr>
        </p:nvSpPr>
        <p:spPr>
          <a:xfrm>
            <a:off x="6095999" y="1845734"/>
            <a:ext cx="5642113" cy="3680423"/>
          </a:xfrm>
        </p:spPr>
        <p:txBody>
          <a:bodyPr>
            <a:normAutofit fontScale="25000" lnSpcReduction="20000"/>
          </a:bodyPr>
          <a:lstStyle/>
          <a:p>
            <a:pPr algn="l">
              <a:buFont typeface="+mj-lt"/>
              <a:buAutoNum type="arabicPeriod"/>
            </a:pPr>
            <a:endParaRPr lang="en-IN" sz="4400" b="1" i="0" dirty="0">
              <a:solidFill>
                <a:schemeClr val="tx1"/>
              </a:solidFill>
              <a:effectLst/>
            </a:endParaRPr>
          </a:p>
          <a:p>
            <a:pPr algn="l">
              <a:buFont typeface="+mj-lt"/>
              <a:buAutoNum type="arabicPeriod"/>
            </a:pPr>
            <a:r>
              <a:rPr lang="en-IN" sz="4400" b="1" i="0" dirty="0">
                <a:solidFill>
                  <a:schemeClr val="tx1"/>
                </a:solidFill>
                <a:effectLst/>
              </a:rPr>
              <a:t>Skip Connections</a:t>
            </a:r>
            <a:r>
              <a:rPr lang="en-IN" sz="4400" b="0" i="0" dirty="0">
                <a:solidFill>
                  <a:schemeClr val="tx1"/>
                </a:solidFill>
                <a:effectLst/>
              </a:rPr>
              <a:t>:</a:t>
            </a:r>
          </a:p>
          <a:p>
            <a:pPr marL="742950" lvl="1" indent="-285750" algn="l">
              <a:buFont typeface="+mj-lt"/>
              <a:buAutoNum type="arabicPeriod"/>
            </a:pPr>
            <a:r>
              <a:rPr lang="en-IN" sz="4400" b="0" i="0" dirty="0">
                <a:solidFill>
                  <a:schemeClr val="tx1"/>
                </a:solidFill>
                <a:effectLst/>
              </a:rPr>
              <a:t>Skip connections are used to transfer feature maps from the encoder to the corresponding level in the decoder.</a:t>
            </a:r>
          </a:p>
          <a:p>
            <a:pPr marL="742950" lvl="1" indent="-285750" algn="l">
              <a:buFont typeface="+mj-lt"/>
              <a:buAutoNum type="arabicPeriod"/>
            </a:pPr>
            <a:r>
              <a:rPr lang="en-IN" sz="4400" b="0" i="0" dirty="0">
                <a:solidFill>
                  <a:schemeClr val="tx1"/>
                </a:solidFill>
                <a:effectLst/>
              </a:rPr>
              <a:t>These connections help preserve fine-grained spatial information that is lost during down sampling.</a:t>
            </a:r>
          </a:p>
          <a:p>
            <a:pPr marL="742950" lvl="1" indent="-285750" algn="l">
              <a:buFont typeface="+mj-lt"/>
              <a:buAutoNum type="arabicPeriod"/>
            </a:pPr>
            <a:r>
              <a:rPr lang="en-IN" sz="4400" b="0" i="0" dirty="0">
                <a:solidFill>
                  <a:schemeClr val="tx1"/>
                </a:solidFill>
                <a:effectLst/>
              </a:rPr>
              <a:t>The feature maps from the encoder are concatenated with the feature maps in the decoder to provide additional context.</a:t>
            </a:r>
          </a:p>
          <a:p>
            <a:pPr algn="l">
              <a:buFont typeface="+mj-lt"/>
              <a:buAutoNum type="arabicPeriod"/>
            </a:pPr>
            <a:r>
              <a:rPr lang="en-IN" sz="4400" b="1" i="0" dirty="0">
                <a:solidFill>
                  <a:schemeClr val="tx1"/>
                </a:solidFill>
                <a:effectLst/>
              </a:rPr>
              <a:t>Output Layer</a:t>
            </a:r>
            <a:r>
              <a:rPr lang="en-IN" sz="4400" b="0" i="0" dirty="0">
                <a:solidFill>
                  <a:schemeClr val="tx1"/>
                </a:solidFill>
                <a:effectLst/>
              </a:rPr>
              <a:t>:</a:t>
            </a:r>
          </a:p>
          <a:p>
            <a:pPr marL="742950" lvl="1" indent="-285750" algn="l">
              <a:buFont typeface="+mj-lt"/>
              <a:buAutoNum type="arabicPeriod"/>
            </a:pPr>
            <a:r>
              <a:rPr lang="en-IN" sz="4400" b="0" i="0" dirty="0">
                <a:solidFill>
                  <a:schemeClr val="tx1"/>
                </a:solidFill>
                <a:effectLst/>
              </a:rPr>
              <a:t>The final layer of the U-Net produces a segmentation mask, where each pixel is assigned a label corresponding to a specific class.</a:t>
            </a:r>
          </a:p>
          <a:p>
            <a:pPr marL="742950" lvl="1" indent="-285750" algn="l">
              <a:buFont typeface="+mj-lt"/>
              <a:buAutoNum type="arabicPeriod"/>
            </a:pPr>
            <a:r>
              <a:rPr lang="en-IN" sz="4400" b="0" i="0" dirty="0">
                <a:solidFill>
                  <a:schemeClr val="tx1"/>
                </a:solidFill>
                <a:effectLst/>
              </a:rPr>
              <a:t>The output layer often uses a SoftMax activation function to produce class probabilities for each pixel.</a:t>
            </a:r>
          </a:p>
          <a:p>
            <a:pPr algn="l"/>
            <a:r>
              <a:rPr lang="en-IN" sz="4400" b="0" i="0" dirty="0">
                <a:solidFill>
                  <a:schemeClr val="tx1"/>
                </a:solidFill>
                <a:effectLst/>
              </a:rPr>
              <a:t>The U-Net architecture has become a popular choice for image segmentation tasks due to its ability to capture both high-level and low-level features, as well as its effectiveness in handling small datasets. Since its introduction, U-Net has been adapted and modified for various applications, including medical image analysis, satellite image segmentation, and autonomous driving.</a:t>
            </a:r>
          </a:p>
          <a:p>
            <a:endParaRPr lang="en-US" dirty="0"/>
          </a:p>
        </p:txBody>
      </p:sp>
    </p:spTree>
    <p:extLst>
      <p:ext uri="{BB962C8B-B14F-4D97-AF65-F5344CB8AC3E}">
        <p14:creationId xmlns:p14="http://schemas.microsoft.com/office/powerpoint/2010/main" val="12834990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4E4490D0-3672-446A-AC12-B4830333BD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8" name="Rectangle 27">
            <a:extLst>
              <a:ext uri="{FF2B5EF4-FFF2-40B4-BE49-F238E27FC236}">
                <a16:creationId xmlns:a16="http://schemas.microsoft.com/office/drawing/2014/main" id="{39CB82C2-DF65-4EC1-8280-F201D50F5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30" name="Straight Connector 29">
            <a:extLst>
              <a:ext uri="{FF2B5EF4-FFF2-40B4-BE49-F238E27FC236}">
                <a16:creationId xmlns:a16="http://schemas.microsoft.com/office/drawing/2014/main" id="{7E1D4427-852B-4B37-8E76-0E9F1810BA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32" name="Rectangle 31">
            <a:extLst>
              <a:ext uri="{FF2B5EF4-FFF2-40B4-BE49-F238E27FC236}">
                <a16:creationId xmlns:a16="http://schemas.microsoft.com/office/drawing/2014/main" id="{FA4CD5CB-D209-4D70-8CA4-629731C592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32918A5-AE68-6993-3C68-04E0A0C3FDB2}"/>
              </a:ext>
            </a:extLst>
          </p:cNvPr>
          <p:cNvSpPr>
            <a:spLocks noGrp="1"/>
          </p:cNvSpPr>
          <p:nvPr>
            <p:ph type="title"/>
          </p:nvPr>
        </p:nvSpPr>
        <p:spPr>
          <a:xfrm>
            <a:off x="4015998" y="134916"/>
            <a:ext cx="3676968" cy="884377"/>
          </a:xfrm>
        </p:spPr>
        <p:txBody>
          <a:bodyPr vert="horz" lIns="91440" tIns="45720" rIns="91440" bIns="45720" rtlCol="0" anchor="b">
            <a:normAutofit fontScale="90000"/>
          </a:bodyPr>
          <a:lstStyle/>
          <a:p>
            <a:pPr algn="ctr"/>
            <a:r>
              <a:rPr lang="en-US" sz="6600">
                <a:solidFill>
                  <a:schemeClr val="tx1">
                    <a:lumMod val="85000"/>
                    <a:lumOff val="15000"/>
                  </a:schemeClr>
                </a:solidFill>
              </a:rPr>
              <a:t>Results</a:t>
            </a:r>
          </a:p>
        </p:txBody>
      </p:sp>
      <p:pic>
        <p:nvPicPr>
          <p:cNvPr id="6" name="Picture 5" descr="A collage of images of a circle&#10;&#10;Description automatically generated">
            <a:extLst>
              <a:ext uri="{FF2B5EF4-FFF2-40B4-BE49-F238E27FC236}">
                <a16:creationId xmlns:a16="http://schemas.microsoft.com/office/drawing/2014/main" id="{D58FDDF7-9608-44EA-9579-DDF19D8098A6}"/>
              </a:ext>
            </a:extLst>
          </p:cNvPr>
          <p:cNvPicPr>
            <a:picLocks noChangeAspect="1"/>
          </p:cNvPicPr>
          <p:nvPr/>
        </p:nvPicPr>
        <p:blipFill>
          <a:blip r:embed="rId2"/>
          <a:stretch>
            <a:fillRect/>
          </a:stretch>
        </p:blipFill>
        <p:spPr>
          <a:xfrm>
            <a:off x="-96832" y="1018217"/>
            <a:ext cx="6185280" cy="5105719"/>
          </a:xfrm>
          <a:prstGeom prst="rect">
            <a:avLst/>
          </a:prstGeom>
        </p:spPr>
      </p:pic>
      <p:cxnSp>
        <p:nvCxnSpPr>
          <p:cNvPr id="34" name="Straight Connector 33">
            <a:extLst>
              <a:ext uri="{FF2B5EF4-FFF2-40B4-BE49-F238E27FC236}">
                <a16:creationId xmlns:a16="http://schemas.microsoft.com/office/drawing/2014/main" id="{5C6A2BAE-B461-4B55-8E1F-0722ABDD13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209305" y="4343400"/>
            <a:ext cx="320040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B4C27B90-DF2B-4D00-BA07-18ED774CD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8" name="Rectangle 37">
            <a:extLst>
              <a:ext uri="{FF2B5EF4-FFF2-40B4-BE49-F238E27FC236}">
                <a16:creationId xmlns:a16="http://schemas.microsoft.com/office/drawing/2014/main" id="{593ACC25-C262-417A-8AA9-0641C772BD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8" name="Picture 7" descr="A screenshot of a computer screen&#10;&#10;Description automatically generated">
            <a:extLst>
              <a:ext uri="{FF2B5EF4-FFF2-40B4-BE49-F238E27FC236}">
                <a16:creationId xmlns:a16="http://schemas.microsoft.com/office/drawing/2014/main" id="{899307A8-0320-E072-9D0B-60D98A7C130B}"/>
              </a:ext>
            </a:extLst>
          </p:cNvPr>
          <p:cNvPicPr>
            <a:picLocks noChangeAspect="1"/>
          </p:cNvPicPr>
          <p:nvPr/>
        </p:nvPicPr>
        <p:blipFill>
          <a:blip r:embed="rId3"/>
          <a:stretch>
            <a:fillRect/>
          </a:stretch>
        </p:blipFill>
        <p:spPr>
          <a:xfrm>
            <a:off x="5824431" y="1447605"/>
            <a:ext cx="6226627" cy="4438321"/>
          </a:xfrm>
          <a:prstGeom prst="rect">
            <a:avLst/>
          </a:prstGeom>
        </p:spPr>
      </p:pic>
    </p:spTree>
    <p:extLst>
      <p:ext uri="{BB962C8B-B14F-4D97-AF65-F5344CB8AC3E}">
        <p14:creationId xmlns:p14="http://schemas.microsoft.com/office/powerpoint/2010/main" val="795091134"/>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TF00001243</Template>
  <TotalTime>90</TotalTime>
  <Words>1138</Words>
  <Application>Microsoft Macintosh PowerPoint</Application>
  <PresentationFormat>Widescreen</PresentationFormat>
  <Paragraphs>79</Paragraphs>
  <Slides>13</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Arial</vt:lpstr>
      <vt:lpstr>Calibri</vt:lpstr>
      <vt:lpstr>Calibri Light</vt:lpstr>
      <vt:lpstr>SFRM1200</vt:lpstr>
      <vt:lpstr>Retrospect</vt:lpstr>
      <vt:lpstr>Atherosclerosis Detection in CT scan Images Using Deep Learning and AI Neural Networks   </vt:lpstr>
      <vt:lpstr>PowerPoint Presentation</vt:lpstr>
      <vt:lpstr>Introduction </vt:lpstr>
      <vt:lpstr>Objective</vt:lpstr>
      <vt:lpstr>Methodology</vt:lpstr>
      <vt:lpstr>Dataset Analysis </vt:lpstr>
      <vt:lpstr>U-Net</vt:lpstr>
      <vt:lpstr>U- Net Approach</vt:lpstr>
      <vt:lpstr>Results</vt:lpstr>
      <vt:lpstr>Conclusion and Challenges</vt:lpstr>
      <vt:lpstr>Future Use Demo  - By Yash Vats</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Yash Vats</cp:lastModifiedBy>
  <cp:revision>455</cp:revision>
  <dcterms:created xsi:type="dcterms:W3CDTF">2023-08-17T09:21:41Z</dcterms:created>
  <dcterms:modified xsi:type="dcterms:W3CDTF">2023-08-17T14:33:07Z</dcterms:modified>
</cp:coreProperties>
</file>